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60" r:id="rId3"/>
    <p:sldId id="324" r:id="rId4"/>
    <p:sldId id="261" r:id="rId5"/>
    <p:sldId id="272" r:id="rId6"/>
    <p:sldId id="257" r:id="rId7"/>
    <p:sldId id="265" r:id="rId8"/>
    <p:sldId id="278" r:id="rId9"/>
    <p:sldId id="279" r:id="rId10"/>
    <p:sldId id="321" r:id="rId11"/>
    <p:sldId id="322" r:id="rId12"/>
    <p:sldId id="320" r:id="rId13"/>
    <p:sldId id="267" r:id="rId14"/>
    <p:sldId id="273" r:id="rId15"/>
    <p:sldId id="275" r:id="rId16"/>
    <p:sldId id="276" r:id="rId17"/>
    <p:sldId id="311" r:id="rId18"/>
    <p:sldId id="277" r:id="rId19"/>
    <p:sldId id="280" r:id="rId20"/>
    <p:sldId id="282" r:id="rId21"/>
    <p:sldId id="283" r:id="rId22"/>
    <p:sldId id="284" r:id="rId23"/>
    <p:sldId id="286" r:id="rId24"/>
    <p:sldId id="285" r:id="rId25"/>
    <p:sldId id="289" r:id="rId26"/>
    <p:sldId id="290" r:id="rId27"/>
    <p:sldId id="292" r:id="rId28"/>
    <p:sldId id="326" r:id="rId29"/>
    <p:sldId id="291" r:id="rId30"/>
    <p:sldId id="293" r:id="rId31"/>
    <p:sldId id="295" r:id="rId32"/>
    <p:sldId id="296" r:id="rId33"/>
    <p:sldId id="297" r:id="rId34"/>
    <p:sldId id="298" r:id="rId35"/>
    <p:sldId id="299" r:id="rId36"/>
    <p:sldId id="300" r:id="rId37"/>
    <p:sldId id="314" r:id="rId38"/>
    <p:sldId id="315" r:id="rId39"/>
    <p:sldId id="301" r:id="rId40"/>
    <p:sldId id="316" r:id="rId41"/>
    <p:sldId id="317" r:id="rId42"/>
    <p:sldId id="303" r:id="rId43"/>
    <p:sldId id="304" r:id="rId44"/>
    <p:sldId id="305" r:id="rId45"/>
    <p:sldId id="306" r:id="rId46"/>
    <p:sldId id="318" r:id="rId47"/>
    <p:sldId id="307" r:id="rId48"/>
    <p:sldId id="319" r:id="rId49"/>
    <p:sldId id="308" r:id="rId50"/>
    <p:sldId id="323" r:id="rId51"/>
    <p:sldId id="325" r:id="rId52"/>
    <p:sldId id="309" r:id="rId53"/>
    <p:sldId id="31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3C4"/>
    <a:srgbClr val="A00002"/>
    <a:srgbClr val="696440"/>
    <a:srgbClr val="566036"/>
    <a:srgbClr val="73A7F7"/>
    <a:srgbClr val="A72325"/>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94"/>
    <p:restoredTop sz="64023"/>
  </p:normalViewPr>
  <p:slideViewPr>
    <p:cSldViewPr snapToGrid="0" snapToObjects="1">
      <p:cViewPr varScale="1">
        <p:scale>
          <a:sx n="76" d="100"/>
          <a:sy n="76" d="100"/>
        </p:scale>
        <p:origin x="1632"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204639-BF6B-EC42-AB59-812ED032D5D0}" type="datetimeFigureOut">
              <a:rPr lang="en-US" smtClean="0"/>
              <a:t>6/21/19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FE1B01-65B8-1443-BF1D-BDEAA6C0213E}" type="slidenum">
              <a:rPr lang="en-US" smtClean="0"/>
              <a:t>‹#›</a:t>
            </a:fld>
            <a:endParaRPr lang="en-US"/>
          </a:p>
        </p:txBody>
      </p:sp>
    </p:spTree>
    <p:extLst>
      <p:ext uri="{BB962C8B-B14F-4D97-AF65-F5344CB8AC3E}">
        <p14:creationId xmlns:p14="http://schemas.microsoft.com/office/powerpoint/2010/main" val="140090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t>
            </a:r>
          </a:p>
          <a:p>
            <a:endParaRPr lang="en-US" dirty="0"/>
          </a:p>
          <a:p>
            <a:endParaRPr lang="en-US" dirty="0"/>
          </a:p>
          <a:p>
            <a:r>
              <a:rPr lang="en-US" dirty="0"/>
              <a:t>Thank you to Paul and the society for inviting me to speak to you this morning. Also, thanks for being awake and ready for talks at 8:30am.  </a:t>
            </a:r>
          </a:p>
          <a:p>
            <a:endParaRPr lang="en-US" dirty="0"/>
          </a:p>
          <a:p>
            <a:r>
              <a:rPr lang="en-US" dirty="0"/>
              <a:t>Today, I’m going to talk about a project that I’ve worked on that involves adapting machine learning methods to address a public health question about childhood growth…. </a:t>
            </a:r>
          </a:p>
          <a:p>
            <a:endParaRPr lang="en-US" dirty="0"/>
          </a:p>
          <a:p>
            <a:r>
              <a:rPr lang="en-US" dirty="0"/>
              <a:t>In particular, I’m interested in clustering longitudinal data, with repeated measures taken over time on hundreds of individuals, and I’ve taken a tree-based approach that I’ll explain as I go on.</a:t>
            </a:r>
          </a:p>
          <a:p>
            <a:endParaRPr lang="en-US" dirty="0"/>
          </a:p>
          <a:p>
            <a:endParaRPr lang="en-US" dirty="0"/>
          </a:p>
          <a:p>
            <a:r>
              <a:rPr lang="en-US" dirty="0"/>
              <a:t>CAUTION: not like other talks (no mixture models… no true labels to check performance)</a:t>
            </a:r>
          </a:p>
        </p:txBody>
      </p:sp>
      <p:sp>
        <p:nvSpPr>
          <p:cNvPr id="4" name="Slide Number Placeholder 3"/>
          <p:cNvSpPr>
            <a:spLocks noGrp="1"/>
          </p:cNvSpPr>
          <p:nvPr>
            <p:ph type="sldNum" sz="quarter" idx="5"/>
          </p:nvPr>
        </p:nvSpPr>
        <p:spPr/>
        <p:txBody>
          <a:bodyPr/>
          <a:lstStyle/>
          <a:p>
            <a:fld id="{73FE1B01-65B8-1443-BF1D-BDEAA6C0213E}" type="slidenum">
              <a:rPr lang="en-US" smtClean="0"/>
              <a:t>1</a:t>
            </a:fld>
            <a:endParaRPr lang="en-US"/>
          </a:p>
        </p:txBody>
      </p:sp>
    </p:spTree>
    <p:extLst>
      <p:ext uri="{BB962C8B-B14F-4D97-AF65-F5344CB8AC3E}">
        <p14:creationId xmlns:p14="http://schemas.microsoft.com/office/powerpoint/2010/main" val="1368233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focus on just one value of x (cross-sectional study), you may have grouped them like this…</a:t>
            </a:r>
          </a:p>
          <a:p>
            <a:endParaRPr lang="en-US" dirty="0"/>
          </a:p>
          <a:p>
            <a:r>
              <a:rPr lang="en-US" dirty="0"/>
              <a:t>Only considering the value at x = 10, ignoring the rest of the line</a:t>
            </a:r>
          </a:p>
        </p:txBody>
      </p:sp>
      <p:sp>
        <p:nvSpPr>
          <p:cNvPr id="4" name="Slide Number Placeholder 3"/>
          <p:cNvSpPr>
            <a:spLocks noGrp="1"/>
          </p:cNvSpPr>
          <p:nvPr>
            <p:ph type="sldNum" sz="quarter" idx="5"/>
          </p:nvPr>
        </p:nvSpPr>
        <p:spPr/>
        <p:txBody>
          <a:bodyPr/>
          <a:lstStyle/>
          <a:p>
            <a:fld id="{73FE1B01-65B8-1443-BF1D-BDEAA6C0213E}" type="slidenum">
              <a:rPr lang="en-US" smtClean="0"/>
              <a:t>10</a:t>
            </a:fld>
            <a:endParaRPr lang="en-US"/>
          </a:p>
        </p:txBody>
      </p:sp>
    </p:spTree>
    <p:extLst>
      <p:ext uri="{BB962C8B-B14F-4D97-AF65-F5344CB8AC3E}">
        <p14:creationId xmlns:p14="http://schemas.microsoft.com/office/powerpoint/2010/main" val="29011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focus on just one value of x (cross-sectional study), you may have grouped them like this…</a:t>
            </a:r>
          </a:p>
          <a:p>
            <a:endParaRPr lang="en-US" dirty="0"/>
          </a:p>
          <a:p>
            <a:r>
              <a:rPr lang="en-US" dirty="0"/>
              <a:t>Only considering the value at x = 0, ignoring the rest of the line</a:t>
            </a:r>
          </a:p>
          <a:p>
            <a:endParaRPr lang="en-US" dirty="0"/>
          </a:p>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11</a:t>
            </a:fld>
            <a:endParaRPr lang="en-US"/>
          </a:p>
        </p:txBody>
      </p:sp>
    </p:spTree>
    <p:extLst>
      <p:ext uri="{BB962C8B-B14F-4D97-AF65-F5344CB8AC3E}">
        <p14:creationId xmlns:p14="http://schemas.microsoft.com/office/powerpoint/2010/main" val="1032339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300 children and their BMI  from about age 2 to about 15/16 years old</a:t>
            </a:r>
          </a:p>
          <a:p>
            <a:endParaRPr lang="en-US" dirty="0"/>
          </a:p>
          <a:p>
            <a:r>
              <a:rPr lang="en-US" dirty="0"/>
              <a:t>It isn’t so straightforward. </a:t>
            </a:r>
          </a:p>
          <a:p>
            <a:endParaRPr lang="en-US" dirty="0"/>
          </a:p>
          <a:p>
            <a:r>
              <a:rPr lang="en-US" dirty="0"/>
              <a:t>Maybe we can translate some of the ideas from the simplified lines to these non-linear trajectories….</a:t>
            </a:r>
          </a:p>
          <a:p>
            <a:endParaRPr lang="en-US" dirty="0"/>
          </a:p>
          <a:p>
            <a:endParaRPr lang="en-US" dirty="0"/>
          </a:p>
          <a:p>
            <a:r>
              <a:rPr lang="en-US" dirty="0"/>
              <a:t>We could consider children at a particular age….</a:t>
            </a:r>
          </a:p>
          <a:p>
            <a:endParaRPr lang="en-US" dirty="0"/>
          </a:p>
          <a:p>
            <a:r>
              <a:rPr lang="en-US" dirty="0"/>
              <a:t>What I notice is that as they age, the variability in their BMI increases… So if we look at this data cross-sectionally at a variety of ages, we might not detect any useful clusters until age 14….</a:t>
            </a:r>
          </a:p>
          <a:p>
            <a:endParaRPr lang="en-US" dirty="0"/>
          </a:p>
          <a:p>
            <a:r>
              <a:rPr lang="en-US" dirty="0"/>
              <a:t>Or we could see that that some have generally high BMI throughout childhood and others have much lower BMI’s…</a:t>
            </a:r>
          </a:p>
          <a:p>
            <a:endParaRPr lang="en-US" dirty="0"/>
          </a:p>
          <a:p>
            <a:r>
              <a:rPr lang="en-US" dirty="0"/>
              <a:t>But we may also wonder about whether there are some of those children who have higher BMI… whether they might be relatively stable over time or increasing over time.. The same goes for those with lower BMI…</a:t>
            </a:r>
          </a:p>
          <a:p>
            <a:endParaRPr lang="en-US" dirty="0"/>
          </a:p>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12</a:t>
            </a:fld>
            <a:endParaRPr lang="en-US"/>
          </a:p>
        </p:txBody>
      </p:sp>
    </p:spTree>
    <p:extLst>
      <p:ext uri="{BB962C8B-B14F-4D97-AF65-F5344CB8AC3E}">
        <p14:creationId xmlns:p14="http://schemas.microsoft.com/office/powerpoint/2010/main" val="1633197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Salinas Valley, California</a:t>
            </a:r>
          </a:p>
          <a:p>
            <a:endParaRPr lang="en-US" dirty="0"/>
          </a:p>
          <a:p>
            <a:r>
              <a:rPr lang="en-US" dirty="0"/>
              <a:t>The salad bowl of United States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13</a:t>
            </a:fld>
            <a:endParaRPr lang="en-US"/>
          </a:p>
        </p:txBody>
      </p:sp>
    </p:spTree>
    <p:extLst>
      <p:ext uri="{BB962C8B-B14F-4D97-AF65-F5344CB8AC3E}">
        <p14:creationId xmlns:p14="http://schemas.microsoft.com/office/powerpoint/2010/main" val="3419260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removing</a:t>
            </a:r>
          </a:p>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22</a:t>
            </a:fld>
            <a:endParaRPr lang="en-US"/>
          </a:p>
        </p:txBody>
      </p:sp>
    </p:spTree>
    <p:extLst>
      <p:ext uri="{BB962C8B-B14F-4D97-AF65-F5344CB8AC3E}">
        <p14:creationId xmlns:p14="http://schemas.microsoft.com/office/powerpoint/2010/main" val="375360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the degree and the knots is not trivial, especially if you have some individuals with few data points… </a:t>
            </a:r>
          </a:p>
          <a:p>
            <a:endParaRPr lang="en-US" dirty="0"/>
          </a:p>
          <a:p>
            <a:r>
              <a:rPr lang="en-US" dirty="0"/>
              <a:t>You need to choose one basis that can accommodate</a:t>
            </a:r>
          </a:p>
          <a:p>
            <a:endParaRPr lang="en-US" dirty="0"/>
          </a:p>
          <a:p>
            <a:r>
              <a:rPr lang="en-US" dirty="0"/>
              <a:t>You can fix degree first and then try a variety of knots --- pick one that minimizes the sum of squared errors across the individuals</a:t>
            </a:r>
          </a:p>
        </p:txBody>
      </p:sp>
      <p:sp>
        <p:nvSpPr>
          <p:cNvPr id="4" name="Slide Number Placeholder 3"/>
          <p:cNvSpPr>
            <a:spLocks noGrp="1"/>
          </p:cNvSpPr>
          <p:nvPr>
            <p:ph type="sldNum" sz="quarter" idx="5"/>
          </p:nvPr>
        </p:nvSpPr>
        <p:spPr/>
        <p:txBody>
          <a:bodyPr/>
          <a:lstStyle/>
          <a:p>
            <a:fld id="{73FE1B01-65B8-1443-BF1D-BDEAA6C0213E}" type="slidenum">
              <a:rPr lang="en-US" smtClean="0"/>
              <a:t>23</a:t>
            </a:fld>
            <a:endParaRPr lang="en-US"/>
          </a:p>
        </p:txBody>
      </p:sp>
    </p:spTree>
    <p:extLst>
      <p:ext uri="{BB962C8B-B14F-4D97-AF65-F5344CB8AC3E}">
        <p14:creationId xmlns:p14="http://schemas.microsoft.com/office/powerpoint/2010/main" val="3551504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24</a:t>
            </a:fld>
            <a:endParaRPr lang="en-US"/>
          </a:p>
        </p:txBody>
      </p:sp>
    </p:spTree>
    <p:extLst>
      <p:ext uri="{BB962C8B-B14F-4D97-AF65-F5344CB8AC3E}">
        <p14:creationId xmlns:p14="http://schemas.microsoft.com/office/powerpoint/2010/main" val="1988777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Evaluate the basis on grid of times and organize them into B matrix…. </a:t>
            </a:r>
          </a:p>
          <a:p>
            <a:endParaRPr lang="en-US" dirty="0"/>
          </a:p>
          <a:p>
            <a:endParaRPr lang="en-US" dirty="0"/>
          </a:p>
          <a:p>
            <a:r>
              <a:rPr lang="en-US" dirty="0"/>
              <a:t>Similar only if the basis is orthonormal, which won’t be the case with standard B-splines basis</a:t>
            </a:r>
          </a:p>
          <a:p>
            <a:endParaRPr lang="en-US" dirty="0"/>
          </a:p>
          <a:p>
            <a:endParaRPr lang="en-US" dirty="0"/>
          </a:p>
          <a:p>
            <a:r>
              <a:rPr lang="en-US" dirty="0"/>
              <a:t>We have stuck with the first one because it is more interpretable… looking at the difference between the smooth trajectories</a:t>
            </a:r>
          </a:p>
        </p:txBody>
      </p:sp>
      <p:sp>
        <p:nvSpPr>
          <p:cNvPr id="4" name="Slide Number Placeholder 3"/>
          <p:cNvSpPr>
            <a:spLocks noGrp="1"/>
          </p:cNvSpPr>
          <p:nvPr>
            <p:ph type="sldNum" sz="quarter" idx="5"/>
          </p:nvPr>
        </p:nvSpPr>
        <p:spPr/>
        <p:txBody>
          <a:bodyPr/>
          <a:lstStyle/>
          <a:p>
            <a:fld id="{73FE1B01-65B8-1443-BF1D-BDEAA6C0213E}" type="slidenum">
              <a:rPr lang="en-US" smtClean="0"/>
              <a:t>25</a:t>
            </a:fld>
            <a:endParaRPr lang="en-US"/>
          </a:p>
        </p:txBody>
      </p:sp>
    </p:spTree>
    <p:extLst>
      <p:ext uri="{BB962C8B-B14F-4D97-AF65-F5344CB8AC3E}">
        <p14:creationId xmlns:p14="http://schemas.microsoft.com/office/powerpoint/2010/main" val="1788777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some ideas for similarity….</a:t>
            </a:r>
          </a:p>
          <a:p>
            <a:endParaRPr lang="en-US" dirty="0"/>
          </a:p>
          <a:p>
            <a:r>
              <a:rPr lang="en-US" dirty="0"/>
              <a:t>Let me use a simple example to illustrate</a:t>
            </a:r>
          </a:p>
          <a:p>
            <a:endParaRPr lang="en-US" dirty="0"/>
          </a:p>
          <a:p>
            <a:r>
              <a:rPr lang="en-US" dirty="0"/>
              <a:t>With the right dissimilarity measure and a partition clustering algorithm, we might group these nine trajectories into three groups that are homogenous in terms of shape over time…. </a:t>
            </a:r>
          </a:p>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26</a:t>
            </a:fld>
            <a:endParaRPr lang="en-US"/>
          </a:p>
        </p:txBody>
      </p:sp>
    </p:spTree>
    <p:extLst>
      <p:ext uri="{BB962C8B-B14F-4D97-AF65-F5344CB8AC3E}">
        <p14:creationId xmlns:p14="http://schemas.microsoft.com/office/powerpoint/2010/main" val="1680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following the hard clustering, we could do an ad-hoc analysis looking at the distribution of the exposure value within each group….</a:t>
            </a:r>
          </a:p>
          <a:p>
            <a:endParaRPr lang="en-US" dirty="0"/>
          </a:p>
          <a:p>
            <a:r>
              <a:rPr lang="en-US" dirty="0"/>
              <a:t>We see that for both the first and third exposure, denoted W1 and W3, group 1 has higher values on average than group 2 or even group 3. There is not as much variation in W2 across these groups. </a:t>
            </a:r>
          </a:p>
          <a:p>
            <a:endParaRPr lang="en-US" dirty="0"/>
          </a:p>
          <a:p>
            <a:endParaRPr lang="en-US" dirty="0"/>
          </a:p>
          <a:p>
            <a:r>
              <a:rPr lang="en-US" dirty="0"/>
              <a:t>Of course, with model-based clustering, we could include these exposure values in a model for membership probabilities, but </a:t>
            </a:r>
          </a:p>
          <a:p>
            <a:endParaRPr lang="en-US" dirty="0"/>
          </a:p>
          <a:p>
            <a:r>
              <a:rPr lang="en-US" dirty="0"/>
              <a:t>In practice, I’ve had trouble with model complexity being too large when considering 20 or more baseline exposures…. And also know the right functional form for some of these variables and whether there should be interactions or not…</a:t>
            </a:r>
          </a:p>
        </p:txBody>
      </p:sp>
      <p:sp>
        <p:nvSpPr>
          <p:cNvPr id="4" name="Slide Number Placeholder 3"/>
          <p:cNvSpPr>
            <a:spLocks noGrp="1"/>
          </p:cNvSpPr>
          <p:nvPr>
            <p:ph type="sldNum" sz="quarter" idx="5"/>
          </p:nvPr>
        </p:nvSpPr>
        <p:spPr/>
        <p:txBody>
          <a:bodyPr/>
          <a:lstStyle/>
          <a:p>
            <a:fld id="{73FE1B01-65B8-1443-BF1D-BDEAA6C0213E}" type="slidenum">
              <a:rPr lang="en-US" smtClean="0"/>
              <a:t>27</a:t>
            </a:fld>
            <a:endParaRPr lang="en-US"/>
          </a:p>
        </p:txBody>
      </p:sp>
    </p:spTree>
    <p:extLst>
      <p:ext uri="{BB962C8B-B14F-4D97-AF65-F5344CB8AC3E}">
        <p14:creationId xmlns:p14="http://schemas.microsoft.com/office/powerpoint/2010/main" val="1302744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 to tell you a bit of where I’m coming from.</a:t>
            </a:r>
          </a:p>
          <a:p>
            <a:endParaRPr lang="en-US" dirty="0"/>
          </a:p>
          <a:p>
            <a:r>
              <a:rPr lang="en-US" dirty="0"/>
              <a:t>For the past 6 years, I’ve been teaching at small liberal arts colleges in the States (only undergraduates --- 2000 students)</a:t>
            </a:r>
          </a:p>
          <a:p>
            <a:pPr marL="171450" indent="-171450">
              <a:buFontTx/>
              <a:buChar char="-"/>
            </a:pPr>
            <a:r>
              <a:rPr lang="en-US" dirty="0"/>
              <a:t>Teacher-Scholar Model (excellent, passionate teacher and stay active in your research)</a:t>
            </a:r>
          </a:p>
          <a:p>
            <a:pPr marL="171450" indent="-171450">
              <a:buFontTx/>
              <a:buChar char="-"/>
            </a:pPr>
            <a:r>
              <a:rPr lang="en-US" dirty="0"/>
              <a:t>Teach introductory statistics – to advanced electives in Data Mining, Correlated Data, Math Stats</a:t>
            </a:r>
          </a:p>
          <a:p>
            <a:pPr marL="171450" indent="-171450">
              <a:buFontTx/>
              <a:buChar char="-"/>
            </a:pPr>
            <a:endParaRPr lang="en-US" dirty="0"/>
          </a:p>
          <a:p>
            <a:pPr marL="171450" indent="-171450">
              <a:buFontTx/>
              <a:buChar char="-"/>
            </a:pPr>
            <a:r>
              <a:rPr lang="en-US" dirty="0"/>
              <a:t>Research I’m talking about today was done with an undergraduate senior at Williams for her thesis; she has now finished her first year of a PhD in Stats at Washington in Seattle</a:t>
            </a:r>
          </a:p>
          <a:p>
            <a:pPr marL="171450" indent="-171450">
              <a:buFontTx/>
              <a:buChar char="-"/>
            </a:pPr>
            <a:endParaRPr lang="en-US" dirty="0"/>
          </a:p>
          <a:p>
            <a:pPr marL="171450" indent="-171450">
              <a:buFontTx/>
              <a:buChar char="-"/>
            </a:pPr>
            <a:r>
              <a:rPr lang="en-US" dirty="0"/>
              <a:t>And we are hiring – so if you or someone you know is interested in a position that support innovative teaching and research, let’s chat!</a:t>
            </a:r>
          </a:p>
        </p:txBody>
      </p:sp>
      <p:sp>
        <p:nvSpPr>
          <p:cNvPr id="4" name="Slide Number Placeholder 3"/>
          <p:cNvSpPr>
            <a:spLocks noGrp="1"/>
          </p:cNvSpPr>
          <p:nvPr>
            <p:ph type="sldNum" sz="quarter" idx="5"/>
          </p:nvPr>
        </p:nvSpPr>
        <p:spPr/>
        <p:txBody>
          <a:bodyPr/>
          <a:lstStyle/>
          <a:p>
            <a:fld id="{73FE1B01-65B8-1443-BF1D-BDEAA6C0213E}" type="slidenum">
              <a:rPr lang="en-US" smtClean="0"/>
              <a:t>2</a:t>
            </a:fld>
            <a:endParaRPr lang="en-US"/>
          </a:p>
        </p:txBody>
      </p:sp>
    </p:spTree>
    <p:extLst>
      <p:ext uri="{BB962C8B-B14F-4D97-AF65-F5344CB8AC3E}">
        <p14:creationId xmlns:p14="http://schemas.microsoft.com/office/powerpoint/2010/main" val="1830321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following the hard clustering, we could do an ad-hoc analysis looking at the distribution of the exposure value within each group….</a:t>
            </a:r>
          </a:p>
          <a:p>
            <a:endParaRPr lang="en-US" dirty="0"/>
          </a:p>
          <a:p>
            <a:r>
              <a:rPr lang="en-US" dirty="0"/>
              <a:t>We see that for both the first and third exposure, denoted W1 and W3, group 1 has higher values on average than group 2 or even group 3. There is not as much variation in W2 across these groups. </a:t>
            </a:r>
          </a:p>
          <a:p>
            <a:endParaRPr lang="en-US" dirty="0"/>
          </a:p>
          <a:p>
            <a:endParaRPr lang="en-US" dirty="0"/>
          </a:p>
          <a:p>
            <a:r>
              <a:rPr lang="en-US" dirty="0"/>
              <a:t>Of course, with model-based clustering, we could include these exposure values in a model for membership probabilities, but </a:t>
            </a:r>
          </a:p>
          <a:p>
            <a:endParaRPr lang="en-US" dirty="0"/>
          </a:p>
          <a:p>
            <a:r>
              <a:rPr lang="en-US" dirty="0"/>
              <a:t>In practice, I’ve had trouble with model complexity being too large when considering 20 or more baseline exposures…. And also know the right functional form for some of these variables and whether there should be interactions or not…</a:t>
            </a:r>
          </a:p>
        </p:txBody>
      </p:sp>
      <p:sp>
        <p:nvSpPr>
          <p:cNvPr id="4" name="Slide Number Placeholder 3"/>
          <p:cNvSpPr>
            <a:spLocks noGrp="1"/>
          </p:cNvSpPr>
          <p:nvPr>
            <p:ph type="sldNum" sz="quarter" idx="5"/>
          </p:nvPr>
        </p:nvSpPr>
        <p:spPr/>
        <p:txBody>
          <a:bodyPr/>
          <a:lstStyle/>
          <a:p>
            <a:fld id="{73FE1B01-65B8-1443-BF1D-BDEAA6C0213E}" type="slidenum">
              <a:rPr lang="en-US" smtClean="0"/>
              <a:t>28</a:t>
            </a:fld>
            <a:endParaRPr lang="en-US"/>
          </a:p>
        </p:txBody>
      </p:sp>
    </p:spTree>
    <p:extLst>
      <p:ext uri="{BB962C8B-B14F-4D97-AF65-F5344CB8AC3E}">
        <p14:creationId xmlns:p14="http://schemas.microsoft.com/office/powerpoint/2010/main" val="388945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longitudinal data, We can’t just make these vectors because they aren’t observed at the same times</a:t>
            </a:r>
          </a:p>
        </p:txBody>
      </p:sp>
      <p:sp>
        <p:nvSpPr>
          <p:cNvPr id="4" name="Slide Number Placeholder 3"/>
          <p:cNvSpPr>
            <a:spLocks noGrp="1"/>
          </p:cNvSpPr>
          <p:nvPr>
            <p:ph type="sldNum" sz="quarter" idx="5"/>
          </p:nvPr>
        </p:nvSpPr>
        <p:spPr/>
        <p:txBody>
          <a:bodyPr/>
          <a:lstStyle/>
          <a:p>
            <a:fld id="{73FE1B01-65B8-1443-BF1D-BDEAA6C0213E}" type="slidenum">
              <a:rPr lang="en-US" smtClean="0"/>
              <a:t>32</a:t>
            </a:fld>
            <a:endParaRPr lang="en-US"/>
          </a:p>
        </p:txBody>
      </p:sp>
    </p:spTree>
    <p:extLst>
      <p:ext uri="{BB962C8B-B14F-4D97-AF65-F5344CB8AC3E}">
        <p14:creationId xmlns:p14="http://schemas.microsoft.com/office/powerpoint/2010/main" val="3557707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use our estimated smooth functions</a:t>
            </a:r>
          </a:p>
          <a:p>
            <a:endParaRPr lang="en-US" dirty="0"/>
          </a:p>
          <a:p>
            <a:r>
              <a:rPr lang="en-US" dirty="0"/>
              <a:t>Where the average function can be found by averaging the spline coefficient vectors within the node….</a:t>
            </a:r>
          </a:p>
        </p:txBody>
      </p:sp>
      <p:sp>
        <p:nvSpPr>
          <p:cNvPr id="4" name="Slide Number Placeholder 3"/>
          <p:cNvSpPr>
            <a:spLocks noGrp="1"/>
          </p:cNvSpPr>
          <p:nvPr>
            <p:ph type="sldNum" sz="quarter" idx="5"/>
          </p:nvPr>
        </p:nvSpPr>
        <p:spPr/>
        <p:txBody>
          <a:bodyPr/>
          <a:lstStyle/>
          <a:p>
            <a:fld id="{73FE1B01-65B8-1443-BF1D-BDEAA6C0213E}" type="slidenum">
              <a:rPr lang="en-US" smtClean="0"/>
              <a:t>33</a:t>
            </a:fld>
            <a:endParaRPr lang="en-US"/>
          </a:p>
        </p:txBody>
      </p:sp>
    </p:spTree>
    <p:extLst>
      <p:ext uri="{BB962C8B-B14F-4D97-AF65-F5344CB8AC3E}">
        <p14:creationId xmlns:p14="http://schemas.microsoft.com/office/powerpoint/2010/main" val="2910132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34</a:t>
            </a:fld>
            <a:endParaRPr lang="en-US"/>
          </a:p>
        </p:txBody>
      </p:sp>
    </p:spTree>
    <p:extLst>
      <p:ext uri="{BB962C8B-B14F-4D97-AF65-F5344CB8AC3E}">
        <p14:creationId xmlns:p14="http://schemas.microsoft.com/office/powerpoint/2010/main" val="2275350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35</a:t>
            </a:fld>
            <a:endParaRPr lang="en-US"/>
          </a:p>
        </p:txBody>
      </p:sp>
    </p:spTree>
    <p:extLst>
      <p:ext uri="{BB962C8B-B14F-4D97-AF65-F5344CB8AC3E}">
        <p14:creationId xmlns:p14="http://schemas.microsoft.com/office/powerpoint/2010/main" val="3989750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sex—specific versions</a:t>
            </a:r>
          </a:p>
        </p:txBody>
      </p:sp>
      <p:sp>
        <p:nvSpPr>
          <p:cNvPr id="4" name="Slide Number Placeholder 3"/>
          <p:cNvSpPr>
            <a:spLocks noGrp="1"/>
          </p:cNvSpPr>
          <p:nvPr>
            <p:ph type="sldNum" sz="quarter" idx="5"/>
          </p:nvPr>
        </p:nvSpPr>
        <p:spPr/>
        <p:txBody>
          <a:bodyPr/>
          <a:lstStyle/>
          <a:p>
            <a:fld id="{73FE1B01-65B8-1443-BF1D-BDEAA6C0213E}" type="slidenum">
              <a:rPr lang="en-US" smtClean="0"/>
              <a:t>45</a:t>
            </a:fld>
            <a:endParaRPr lang="en-US"/>
          </a:p>
        </p:txBody>
      </p:sp>
    </p:spTree>
    <p:extLst>
      <p:ext uri="{BB962C8B-B14F-4D97-AF65-F5344CB8AC3E}">
        <p14:creationId xmlns:p14="http://schemas.microsoft.com/office/powerpoint/2010/main" val="2214041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sex—specific versions</a:t>
            </a:r>
          </a:p>
        </p:txBody>
      </p:sp>
      <p:sp>
        <p:nvSpPr>
          <p:cNvPr id="4" name="Slide Number Placeholder 3"/>
          <p:cNvSpPr>
            <a:spLocks noGrp="1"/>
          </p:cNvSpPr>
          <p:nvPr>
            <p:ph type="sldNum" sz="quarter" idx="5"/>
          </p:nvPr>
        </p:nvSpPr>
        <p:spPr/>
        <p:txBody>
          <a:bodyPr/>
          <a:lstStyle/>
          <a:p>
            <a:fld id="{73FE1B01-65B8-1443-BF1D-BDEAA6C0213E}" type="slidenum">
              <a:rPr lang="en-US" smtClean="0"/>
              <a:t>46</a:t>
            </a:fld>
            <a:endParaRPr lang="en-US"/>
          </a:p>
        </p:txBody>
      </p:sp>
    </p:spTree>
    <p:extLst>
      <p:ext uri="{BB962C8B-B14F-4D97-AF65-F5344CB8AC3E}">
        <p14:creationId xmlns:p14="http://schemas.microsoft.com/office/powerpoint/2010/main" val="3838481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simulations and on real data, </a:t>
            </a:r>
            <a:r>
              <a:rPr lang="en-US" dirty="0" err="1"/>
              <a:t>Splinestrees</a:t>
            </a:r>
            <a:r>
              <a:rPr lang="en-US" dirty="0"/>
              <a:t> work the best at capturing associations with change over time.</a:t>
            </a:r>
          </a:p>
        </p:txBody>
      </p:sp>
      <p:sp>
        <p:nvSpPr>
          <p:cNvPr id="4" name="Slide Number Placeholder 3"/>
          <p:cNvSpPr>
            <a:spLocks noGrp="1"/>
          </p:cNvSpPr>
          <p:nvPr>
            <p:ph type="sldNum" sz="quarter" idx="5"/>
          </p:nvPr>
        </p:nvSpPr>
        <p:spPr/>
        <p:txBody>
          <a:bodyPr/>
          <a:lstStyle/>
          <a:p>
            <a:fld id="{73FE1B01-65B8-1443-BF1D-BDEAA6C0213E}" type="slidenum">
              <a:rPr lang="en-US" smtClean="0"/>
              <a:t>49</a:t>
            </a:fld>
            <a:endParaRPr lang="en-US"/>
          </a:p>
        </p:txBody>
      </p:sp>
    </p:spTree>
    <p:extLst>
      <p:ext uri="{BB962C8B-B14F-4D97-AF65-F5344CB8AC3E}">
        <p14:creationId xmlns:p14="http://schemas.microsoft.com/office/powerpoint/2010/main" val="116273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clustering. Find clusters: a group of things of the same kind, ”growing together” or growing similarly….</a:t>
            </a:r>
          </a:p>
          <a:p>
            <a:endParaRPr lang="en-US" dirty="0"/>
          </a:p>
          <a:p>
            <a:r>
              <a:rPr lang="en-US" dirty="0"/>
              <a:t>And do so such that we get clusters of similar things and that the groups are dissimilar and distinct.</a:t>
            </a:r>
          </a:p>
          <a:p>
            <a:endParaRPr lang="en-US" dirty="0"/>
          </a:p>
          <a:p>
            <a:r>
              <a:rPr lang="en-US" dirty="0"/>
              <a:t>We’ll come back to similarity (in some sense)… implying that there some be many ways of defining similarity. </a:t>
            </a:r>
          </a:p>
        </p:txBody>
      </p:sp>
      <p:sp>
        <p:nvSpPr>
          <p:cNvPr id="4" name="Slide Number Placeholder 3"/>
          <p:cNvSpPr>
            <a:spLocks noGrp="1"/>
          </p:cNvSpPr>
          <p:nvPr>
            <p:ph type="sldNum" sz="quarter" idx="5"/>
          </p:nvPr>
        </p:nvSpPr>
        <p:spPr/>
        <p:txBody>
          <a:bodyPr/>
          <a:lstStyle/>
          <a:p>
            <a:fld id="{73FE1B01-65B8-1443-BF1D-BDEAA6C0213E}" type="slidenum">
              <a:rPr lang="en-US" smtClean="0"/>
              <a:t>3</a:t>
            </a:fld>
            <a:endParaRPr lang="en-US"/>
          </a:p>
        </p:txBody>
      </p:sp>
    </p:spTree>
    <p:extLst>
      <p:ext uri="{BB962C8B-B14F-4D97-AF65-F5344CB8AC3E}">
        <p14:creationId xmlns:p14="http://schemas.microsoft.com/office/powerpoint/2010/main" val="642533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probably don’t have to convince this crowd that clustering is vital.</a:t>
            </a:r>
          </a:p>
          <a:p>
            <a:endParaRPr lang="en-US" dirty="0"/>
          </a:p>
          <a:p>
            <a:endParaRPr lang="en-US" dirty="0"/>
          </a:p>
          <a:p>
            <a:r>
              <a:rPr lang="en-US" dirty="0"/>
              <a:t>But I’m not just talking about it in the statistical sense. But in the way our minds are constantly clustering….</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synthesize a lot of information, we simplify life by detecting patterns and consider categories, rather than individuals. </a:t>
            </a:r>
          </a:p>
          <a:p>
            <a:endParaRPr lang="en-US" dirty="0"/>
          </a:p>
          <a:p>
            <a:endParaRPr lang="en-US" dirty="0"/>
          </a:p>
          <a:p>
            <a:r>
              <a:rPr lang="en-US" dirty="0"/>
              <a:t>How we learn from infancy is based on perceptual similarity… It makes us human and allows us to take in new information… </a:t>
            </a:r>
          </a:p>
          <a:p>
            <a:endParaRPr lang="en-US" dirty="0"/>
          </a:p>
          <a:p>
            <a:r>
              <a:rPr lang="en-US" dirty="0"/>
              <a:t>I watch my 3 year old daughter categorize and cluster a variety of things over the years (blocks can be grouped by color or shape or size…) Right now, she is into grouping everyone into one of two groups: “boys” and “girls”</a:t>
            </a:r>
          </a:p>
          <a:p>
            <a:endParaRPr lang="en-US" dirty="0"/>
          </a:p>
          <a:p>
            <a:r>
              <a:rPr lang="en-US" dirty="0"/>
              <a:t>We are currently teasing out gender and sex and the difference between what we perceive and an individual’s gender identity.   It is complicated to explain it to a 60 year old, let alone a 3 year old. So it is easier to just think “boys” and “girls” but….</a:t>
            </a:r>
          </a:p>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4</a:t>
            </a:fld>
            <a:endParaRPr lang="en-US"/>
          </a:p>
        </p:txBody>
      </p:sp>
    </p:spTree>
    <p:extLst>
      <p:ext uri="{BB962C8B-B14F-4D97-AF65-F5344CB8AC3E}">
        <p14:creationId xmlns:p14="http://schemas.microsoft.com/office/powerpoint/2010/main" val="385440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categories don’t quite suffice. They mask individual variation</a:t>
            </a:r>
          </a:p>
          <a:p>
            <a:endParaRPr lang="en-US" dirty="0"/>
          </a:p>
          <a:p>
            <a:r>
              <a:rPr lang="en-US" dirty="0"/>
              <a:t>As with any method, we should be concerned about the limitations of a method and  human and ethical implications of them. So when we cluster, we are finding things that are similar, but it can be dangerous to focus solely on the group summary as it can mask individual variation ---- </a:t>
            </a:r>
          </a:p>
          <a:p>
            <a:endParaRPr lang="en-US" dirty="0"/>
          </a:p>
          <a:p>
            <a:r>
              <a:rPr lang="en-US" dirty="0"/>
              <a:t>In our daily lives, for better or worse, we categorize people by perceived gender, race, nationality, class, hobbies. Those can be useful categorizations to understand the world but they also </a:t>
            </a:r>
            <a:r>
              <a:rPr lang="en-US" b="1" dirty="0"/>
              <a:t>fuel stereotypes and imperfect inferences about an individual based on a group. </a:t>
            </a:r>
          </a:p>
          <a:p>
            <a:endParaRPr lang="en-US" dirty="0"/>
          </a:p>
          <a:p>
            <a:r>
              <a:rPr lang="en-US" dirty="0"/>
              <a:t>No one clustering/categorization is correct and absolutely true.</a:t>
            </a:r>
          </a:p>
          <a:p>
            <a:endParaRPr lang="en-US" dirty="0"/>
          </a:p>
          <a:p>
            <a:r>
              <a:rPr lang="en-US" dirty="0"/>
              <a:t>Let’s keep this in the back of our mind as we go forward. </a:t>
            </a:r>
          </a:p>
        </p:txBody>
      </p:sp>
      <p:sp>
        <p:nvSpPr>
          <p:cNvPr id="4" name="Slide Number Placeholder 3"/>
          <p:cNvSpPr>
            <a:spLocks noGrp="1"/>
          </p:cNvSpPr>
          <p:nvPr>
            <p:ph type="sldNum" sz="quarter" idx="5"/>
          </p:nvPr>
        </p:nvSpPr>
        <p:spPr/>
        <p:txBody>
          <a:bodyPr/>
          <a:lstStyle/>
          <a:p>
            <a:fld id="{73FE1B01-65B8-1443-BF1D-BDEAA6C0213E}" type="slidenum">
              <a:rPr lang="en-US" smtClean="0"/>
              <a:t>5</a:t>
            </a:fld>
            <a:endParaRPr lang="en-US"/>
          </a:p>
        </p:txBody>
      </p:sp>
    </p:spTree>
    <p:extLst>
      <p:ext uri="{BB962C8B-B14F-4D97-AF65-F5344CB8AC3E}">
        <p14:creationId xmlns:p14="http://schemas.microsoft.com/office/powerpoint/2010/main" val="3970531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undergraduate course, you’d learn some of the basic approaches to cluster analysis methods.</a:t>
            </a:r>
          </a:p>
          <a:p>
            <a:endParaRPr lang="en-US" dirty="0"/>
          </a:p>
          <a:p>
            <a:r>
              <a:rPr lang="en-US" dirty="0"/>
              <a:t>We all know there are many methods out there…. I put this up to make it clear what I am referring to standard methods. </a:t>
            </a:r>
          </a:p>
          <a:p>
            <a:endParaRPr lang="en-US" dirty="0"/>
          </a:p>
          <a:p>
            <a:endParaRPr lang="en-US" dirty="0"/>
          </a:p>
          <a:p>
            <a:r>
              <a:rPr lang="en-US" b="1" dirty="0"/>
              <a:t>What they all have in common is that they all explicitly or implicitly define similarity between individuals…..</a:t>
            </a:r>
          </a:p>
        </p:txBody>
      </p:sp>
      <p:sp>
        <p:nvSpPr>
          <p:cNvPr id="4" name="Slide Number Placeholder 3"/>
          <p:cNvSpPr>
            <a:spLocks noGrp="1"/>
          </p:cNvSpPr>
          <p:nvPr>
            <p:ph type="sldNum" sz="quarter" idx="5"/>
          </p:nvPr>
        </p:nvSpPr>
        <p:spPr/>
        <p:txBody>
          <a:bodyPr/>
          <a:lstStyle/>
          <a:p>
            <a:fld id="{73FE1B01-65B8-1443-BF1D-BDEAA6C0213E}" type="slidenum">
              <a:rPr lang="en-US" smtClean="0"/>
              <a:t>6</a:t>
            </a:fld>
            <a:endParaRPr lang="en-US"/>
          </a:p>
        </p:txBody>
      </p:sp>
    </p:spTree>
    <p:extLst>
      <p:ext uri="{BB962C8B-B14F-4D97-AF65-F5344CB8AC3E}">
        <p14:creationId xmlns:p14="http://schemas.microsoft.com/office/powerpoint/2010/main" val="4143004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transition to thinking about longitudinal data, repeated measures over time on a group of individuals. I’m simplifying it to lines for the moment. </a:t>
            </a:r>
          </a:p>
          <a:p>
            <a:endParaRPr lang="en-US" dirty="0"/>
          </a:p>
          <a:p>
            <a:r>
              <a:rPr lang="en-US" dirty="0"/>
              <a:t>5 lines, which are similar? How do you define the similarity? You don’t need to shout out… just think in your mind. </a:t>
            </a:r>
          </a:p>
          <a:p>
            <a:endParaRPr lang="en-US" dirty="0"/>
          </a:p>
          <a:p>
            <a:r>
              <a:rPr lang="en-US" dirty="0"/>
              <a:t>Our brains are so good at this type of thing. </a:t>
            </a:r>
          </a:p>
          <a:p>
            <a:endParaRPr lang="en-US" dirty="0"/>
          </a:p>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7</a:t>
            </a:fld>
            <a:endParaRPr lang="en-US"/>
          </a:p>
        </p:txBody>
      </p:sp>
    </p:spTree>
    <p:extLst>
      <p:ext uri="{BB962C8B-B14F-4D97-AF65-F5344CB8AC3E}">
        <p14:creationId xmlns:p14="http://schemas.microsoft.com/office/powerpoint/2010/main" val="284219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grouped them like this…</a:t>
            </a:r>
          </a:p>
          <a:p>
            <a:endParaRPr lang="en-US" dirty="0"/>
          </a:p>
          <a:p>
            <a:r>
              <a:rPr lang="en-US" dirty="0"/>
              <a:t>Positive slope..</a:t>
            </a:r>
          </a:p>
          <a:p>
            <a:endParaRPr lang="en-US" dirty="0"/>
          </a:p>
          <a:p>
            <a:r>
              <a:rPr lang="en-US" dirty="0"/>
              <a:t>Negative slope…</a:t>
            </a:r>
          </a:p>
          <a:p>
            <a:endParaRPr lang="en-US" dirty="0"/>
          </a:p>
          <a:p>
            <a:r>
              <a:rPr lang="en-US" dirty="0"/>
              <a:t>stable</a:t>
            </a:r>
          </a:p>
        </p:txBody>
      </p:sp>
      <p:sp>
        <p:nvSpPr>
          <p:cNvPr id="4" name="Slide Number Placeholder 3"/>
          <p:cNvSpPr>
            <a:spLocks noGrp="1"/>
          </p:cNvSpPr>
          <p:nvPr>
            <p:ph type="sldNum" sz="quarter" idx="5"/>
          </p:nvPr>
        </p:nvSpPr>
        <p:spPr/>
        <p:txBody>
          <a:bodyPr/>
          <a:lstStyle/>
          <a:p>
            <a:fld id="{73FE1B01-65B8-1443-BF1D-BDEAA6C0213E}" type="slidenum">
              <a:rPr lang="en-US" smtClean="0"/>
              <a:t>8</a:t>
            </a:fld>
            <a:endParaRPr lang="en-US"/>
          </a:p>
        </p:txBody>
      </p:sp>
    </p:spTree>
    <p:extLst>
      <p:ext uri="{BB962C8B-B14F-4D97-AF65-F5344CB8AC3E}">
        <p14:creationId xmlns:p14="http://schemas.microsoft.com/office/powerpoint/2010/main" val="76564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 have grouped them like this…</a:t>
            </a:r>
          </a:p>
          <a:p>
            <a:endParaRPr lang="en-US" dirty="0"/>
          </a:p>
          <a:p>
            <a:r>
              <a:rPr lang="en-US" dirty="0"/>
              <a:t>High, Middle, Low levels</a:t>
            </a:r>
          </a:p>
          <a:p>
            <a:endParaRPr lang="en-US" dirty="0"/>
          </a:p>
          <a:p>
            <a:r>
              <a:rPr lang="en-US" dirty="0"/>
              <a:t>Both level and slope are important</a:t>
            </a:r>
          </a:p>
          <a:p>
            <a:endParaRPr lang="en-US" dirty="0"/>
          </a:p>
        </p:txBody>
      </p:sp>
      <p:sp>
        <p:nvSpPr>
          <p:cNvPr id="4" name="Slide Number Placeholder 3"/>
          <p:cNvSpPr>
            <a:spLocks noGrp="1"/>
          </p:cNvSpPr>
          <p:nvPr>
            <p:ph type="sldNum" sz="quarter" idx="5"/>
          </p:nvPr>
        </p:nvSpPr>
        <p:spPr/>
        <p:txBody>
          <a:bodyPr/>
          <a:lstStyle/>
          <a:p>
            <a:fld id="{73FE1B01-65B8-1443-BF1D-BDEAA6C0213E}" type="slidenum">
              <a:rPr lang="en-US" smtClean="0"/>
              <a:t>9</a:t>
            </a:fld>
            <a:endParaRPr lang="en-US"/>
          </a:p>
        </p:txBody>
      </p:sp>
    </p:spTree>
    <p:extLst>
      <p:ext uri="{BB962C8B-B14F-4D97-AF65-F5344CB8AC3E}">
        <p14:creationId xmlns:p14="http://schemas.microsoft.com/office/powerpoint/2010/main" val="1670108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29FE-8962-E741-9818-50F1B91ABA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57E17F-372B-7B4D-87EE-1559828997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A72476-7D1C-9F4B-B7C8-81B052BD988A}"/>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5" name="Footer Placeholder 4">
            <a:extLst>
              <a:ext uri="{FF2B5EF4-FFF2-40B4-BE49-F238E27FC236}">
                <a16:creationId xmlns:a16="http://schemas.microsoft.com/office/drawing/2014/main" id="{5AF99D8C-FEF0-E447-BD29-ECB342649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250CF-1549-3241-BCBE-AF66417EA903}"/>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93328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CCAE-FA87-5148-BEAA-A9FC1C620F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9B82E0-7689-EA4A-954F-81EA3FFB37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32271-1738-4C4B-A2A8-4B4B8D46665A}"/>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5" name="Footer Placeholder 4">
            <a:extLst>
              <a:ext uri="{FF2B5EF4-FFF2-40B4-BE49-F238E27FC236}">
                <a16:creationId xmlns:a16="http://schemas.microsoft.com/office/drawing/2014/main" id="{DBCDFABF-329D-1340-AC81-CC4B7BD5E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E703BC-6291-3748-9005-ABAB5E7EED89}"/>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48241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68CBB1-1D48-7F48-A7A3-C4B02B2AD1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08C945-6E04-7144-AA4E-BE763D67AC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7C7EB-C3A3-644B-A853-E101E0936175}"/>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5" name="Footer Placeholder 4">
            <a:extLst>
              <a:ext uri="{FF2B5EF4-FFF2-40B4-BE49-F238E27FC236}">
                <a16:creationId xmlns:a16="http://schemas.microsoft.com/office/drawing/2014/main" id="{32926D07-5513-064B-A57C-0DB23F74B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8FA6E-9166-F241-B115-700F4C00A377}"/>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3957330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2C1FE-0FA6-284A-9607-E2B5F9C7C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1BAF91-34E3-B040-98DA-2F3E2E7BAF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184211-759E-2448-96E0-CC77D618A1B1}"/>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5" name="Footer Placeholder 4">
            <a:extLst>
              <a:ext uri="{FF2B5EF4-FFF2-40B4-BE49-F238E27FC236}">
                <a16:creationId xmlns:a16="http://schemas.microsoft.com/office/drawing/2014/main" id="{5350463C-9A7F-F047-B2AC-EB37369D3C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D8E39-6529-F844-8AF7-9C5EF020E0B1}"/>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311125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81D7E-C21F-1C45-99E2-E49C70C142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1F6E73-45EC-8A4D-A097-550742DD2D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49A544-AB65-654A-BA9B-43545647DC1C}"/>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5" name="Footer Placeholder 4">
            <a:extLst>
              <a:ext uri="{FF2B5EF4-FFF2-40B4-BE49-F238E27FC236}">
                <a16:creationId xmlns:a16="http://schemas.microsoft.com/office/drawing/2014/main" id="{D6643E7A-1F94-1842-AF1E-DC3ADF784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3F440-50BE-9140-B5A2-9670576903FC}"/>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1203101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67FC-84DE-8A4B-9E27-7BD60A4CED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54A5EA-5180-E543-AFD8-2EF9C85EA8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DCDE7B-202C-4B45-B7AF-311160317C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300CAA-6206-5D42-A1D8-5A4D7F311469}"/>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6" name="Footer Placeholder 5">
            <a:extLst>
              <a:ext uri="{FF2B5EF4-FFF2-40B4-BE49-F238E27FC236}">
                <a16:creationId xmlns:a16="http://schemas.microsoft.com/office/drawing/2014/main" id="{B3FE0734-E039-5B48-B884-EFFED53D7C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667A4C-779D-F848-94D4-69284A6A5F5F}"/>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3883538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808B0-352A-4C4F-A43C-10B23859A8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36467D-A595-B646-8273-E33E7A75A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19EF8B-F19A-4848-87AF-23C67321AC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235157-30FD-7142-BA85-F984CC97A4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E2A8021-61E9-044B-971E-DC556137D65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9FC4F3-0E84-4C4C-8EC3-086F8B3964D9}"/>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8" name="Footer Placeholder 7">
            <a:extLst>
              <a:ext uri="{FF2B5EF4-FFF2-40B4-BE49-F238E27FC236}">
                <a16:creationId xmlns:a16="http://schemas.microsoft.com/office/drawing/2014/main" id="{EDA1D5CF-840C-CD48-B0EC-CFF638AC82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739DD-0314-D547-AE74-DD2D78B8D5BC}"/>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147194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FEABA-E5CF-8447-89EB-98F47CACD6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1A06AC-261F-DF4E-A897-3E03AECD5DDE}"/>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4" name="Footer Placeholder 3">
            <a:extLst>
              <a:ext uri="{FF2B5EF4-FFF2-40B4-BE49-F238E27FC236}">
                <a16:creationId xmlns:a16="http://schemas.microsoft.com/office/drawing/2014/main" id="{E36F08E9-F20C-9A44-8FC1-3E67015168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C1D892-2EA7-B448-A429-45C720CAB6F6}"/>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3669472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DC01D2-CCAC-0846-92E6-37AFAA37263A}"/>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3" name="Footer Placeholder 2">
            <a:extLst>
              <a:ext uri="{FF2B5EF4-FFF2-40B4-BE49-F238E27FC236}">
                <a16:creationId xmlns:a16="http://schemas.microsoft.com/office/drawing/2014/main" id="{BF033F09-9119-2746-9AEA-D0F84C9992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1FA1F5-EF97-F14F-9DEB-E2A02AA47324}"/>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2592738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CC02-C0AF-284C-BD18-B57AB0285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D2F751-6302-A84B-9F51-06E827AE6F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3FA32E-1C0E-1148-859D-212908DB5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D5F465-B3F0-984D-9534-7B0F3BAECDCE}"/>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6" name="Footer Placeholder 5">
            <a:extLst>
              <a:ext uri="{FF2B5EF4-FFF2-40B4-BE49-F238E27FC236}">
                <a16:creationId xmlns:a16="http://schemas.microsoft.com/office/drawing/2014/main" id="{207658D3-45D3-F240-90FB-3201AEED32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F8528-16E1-3F43-A78F-889EBFA4E867}"/>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3568679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245C-9A6A-0749-B165-0664C9854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568DB5-7474-3B4D-B912-0F0EFBBA7D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9A91F2-803C-A545-9663-21D4E93DE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188B9A-57D7-7949-99CC-E6826D886959}"/>
              </a:ext>
            </a:extLst>
          </p:cNvPr>
          <p:cNvSpPr>
            <a:spLocks noGrp="1"/>
          </p:cNvSpPr>
          <p:nvPr>
            <p:ph type="dt" sz="half" idx="10"/>
          </p:nvPr>
        </p:nvSpPr>
        <p:spPr/>
        <p:txBody>
          <a:bodyPr/>
          <a:lstStyle/>
          <a:p>
            <a:fld id="{7C0EAEBC-2868-0A49-AA54-1EB9D27008D9}" type="datetimeFigureOut">
              <a:rPr lang="en-US" smtClean="0"/>
              <a:t>6/21/19</a:t>
            </a:fld>
            <a:endParaRPr lang="en-US"/>
          </a:p>
        </p:txBody>
      </p:sp>
      <p:sp>
        <p:nvSpPr>
          <p:cNvPr id="6" name="Footer Placeholder 5">
            <a:extLst>
              <a:ext uri="{FF2B5EF4-FFF2-40B4-BE49-F238E27FC236}">
                <a16:creationId xmlns:a16="http://schemas.microsoft.com/office/drawing/2014/main" id="{721E154D-6998-1045-B0A1-283C31A890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1F7AA5-39E1-2B43-9B05-89B5A592AB0F}"/>
              </a:ext>
            </a:extLst>
          </p:cNvPr>
          <p:cNvSpPr>
            <a:spLocks noGrp="1"/>
          </p:cNvSpPr>
          <p:nvPr>
            <p:ph type="sldNum" sz="quarter" idx="12"/>
          </p:nvPr>
        </p:nvSpPr>
        <p:spPr/>
        <p:txBody>
          <a:bodyPr/>
          <a:lstStyle/>
          <a:p>
            <a:fld id="{5B12F167-08E3-9C42-9048-19B6197D67D7}" type="slidenum">
              <a:rPr lang="en-US" smtClean="0"/>
              <a:t>‹#›</a:t>
            </a:fld>
            <a:endParaRPr lang="en-US"/>
          </a:p>
        </p:txBody>
      </p:sp>
    </p:spTree>
    <p:extLst>
      <p:ext uri="{BB962C8B-B14F-4D97-AF65-F5344CB8AC3E}">
        <p14:creationId xmlns:p14="http://schemas.microsoft.com/office/powerpoint/2010/main" val="2193438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D5EE5-1827-964C-BB18-BFF3675C3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57653-DBB1-694C-A39A-FAC6106EB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53AD2C-0C46-BA4F-9826-08149240C4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0EAEBC-2868-0A49-AA54-1EB9D27008D9}" type="datetimeFigureOut">
              <a:rPr lang="en-US" smtClean="0"/>
              <a:t>6/21/19</a:t>
            </a:fld>
            <a:endParaRPr lang="en-US"/>
          </a:p>
        </p:txBody>
      </p:sp>
      <p:sp>
        <p:nvSpPr>
          <p:cNvPr id="5" name="Footer Placeholder 4">
            <a:extLst>
              <a:ext uri="{FF2B5EF4-FFF2-40B4-BE49-F238E27FC236}">
                <a16:creationId xmlns:a16="http://schemas.microsoft.com/office/drawing/2014/main" id="{08B4219F-69F3-1648-8F56-50E225EDE0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DE5729-80F4-4D44-9EF1-F07805389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2F167-08E3-9C42-9048-19B6197D67D7}" type="slidenum">
              <a:rPr lang="en-US" smtClean="0"/>
              <a:t>‹#›</a:t>
            </a:fld>
            <a:endParaRPr lang="en-US"/>
          </a:p>
        </p:txBody>
      </p:sp>
    </p:spTree>
    <p:extLst>
      <p:ext uri="{BB962C8B-B14F-4D97-AF65-F5344CB8AC3E}">
        <p14:creationId xmlns:p14="http://schemas.microsoft.com/office/powerpoint/2010/main" val="3033338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CE903-63DC-FC4B-91B2-A06165C5E53A}"/>
              </a:ext>
            </a:extLst>
          </p:cNvPr>
          <p:cNvPicPr>
            <a:picLocks noChangeAspect="1"/>
          </p:cNvPicPr>
          <p:nvPr/>
        </p:nvPicPr>
        <p:blipFill>
          <a:blip r:embed="rId3">
            <a:alphaModFix amt="85000"/>
          </a:blip>
          <a:stretch>
            <a:fillRect/>
          </a:stretch>
        </p:blipFill>
        <p:spPr>
          <a:xfrm>
            <a:off x="5884" y="-1"/>
            <a:ext cx="12186116" cy="6861313"/>
          </a:xfrm>
          <a:prstGeom prst="rect">
            <a:avLst/>
          </a:prstGeom>
        </p:spPr>
      </p:pic>
      <p:sp>
        <p:nvSpPr>
          <p:cNvPr id="2" name="Title 1">
            <a:extLst>
              <a:ext uri="{FF2B5EF4-FFF2-40B4-BE49-F238E27FC236}">
                <a16:creationId xmlns:a16="http://schemas.microsoft.com/office/drawing/2014/main" id="{105AA192-C8F4-714D-9B89-94286BF60D23}"/>
              </a:ext>
            </a:extLst>
          </p:cNvPr>
          <p:cNvSpPr>
            <a:spLocks noGrp="1"/>
          </p:cNvSpPr>
          <p:nvPr>
            <p:ph type="ctrTitle"/>
          </p:nvPr>
        </p:nvSpPr>
        <p:spPr>
          <a:xfrm>
            <a:off x="1524000" y="3408391"/>
            <a:ext cx="9144000" cy="2387600"/>
          </a:xfrm>
        </p:spPr>
        <p:txBody>
          <a:bodyPr/>
          <a:lstStyle/>
          <a:p>
            <a:r>
              <a:rPr lang="en-US" dirty="0">
                <a:solidFill>
                  <a:schemeClr val="bg1"/>
                </a:solidFill>
              </a:rPr>
              <a:t>Tree-based Clustering of Longitudinal Data</a:t>
            </a:r>
          </a:p>
        </p:txBody>
      </p:sp>
      <p:sp>
        <p:nvSpPr>
          <p:cNvPr id="3" name="Subtitle 2">
            <a:extLst>
              <a:ext uri="{FF2B5EF4-FFF2-40B4-BE49-F238E27FC236}">
                <a16:creationId xmlns:a16="http://schemas.microsoft.com/office/drawing/2014/main" id="{E10BAF0D-9B66-5E4F-87A0-CE2E3578824A}"/>
              </a:ext>
            </a:extLst>
          </p:cNvPr>
          <p:cNvSpPr>
            <a:spLocks noGrp="1"/>
          </p:cNvSpPr>
          <p:nvPr>
            <p:ph type="subTitle" idx="1"/>
          </p:nvPr>
        </p:nvSpPr>
        <p:spPr>
          <a:xfrm>
            <a:off x="1524000" y="5888066"/>
            <a:ext cx="9144000" cy="1655762"/>
          </a:xfrm>
        </p:spPr>
        <p:txBody>
          <a:bodyPr/>
          <a:lstStyle/>
          <a:p>
            <a:r>
              <a:rPr lang="en-US" dirty="0">
                <a:solidFill>
                  <a:schemeClr val="bg1"/>
                </a:solidFill>
              </a:rPr>
              <a:t>Brianna Heggeseth, Ph.D.</a:t>
            </a:r>
          </a:p>
          <a:p>
            <a:r>
              <a:rPr lang="en-US" dirty="0">
                <a:solidFill>
                  <a:schemeClr val="bg1"/>
                </a:solidFill>
              </a:rPr>
              <a:t>Macalester College</a:t>
            </a:r>
          </a:p>
        </p:txBody>
      </p:sp>
    </p:spTree>
    <p:extLst>
      <p:ext uri="{BB962C8B-B14F-4D97-AF65-F5344CB8AC3E}">
        <p14:creationId xmlns:p14="http://schemas.microsoft.com/office/powerpoint/2010/main" val="104485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Which are similar?</a:t>
            </a:r>
          </a:p>
        </p:txBody>
      </p:sp>
      <p:pic>
        <p:nvPicPr>
          <p:cNvPr id="6" name="Picture 5">
            <a:extLst>
              <a:ext uri="{FF2B5EF4-FFF2-40B4-BE49-F238E27FC236}">
                <a16:creationId xmlns:a16="http://schemas.microsoft.com/office/drawing/2014/main" id="{BCF73356-B9A8-9C4D-B6A5-75E5C4917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782" y="1690688"/>
            <a:ext cx="4770436" cy="4770436"/>
          </a:xfrm>
          <a:prstGeom prst="rect">
            <a:avLst/>
          </a:prstGeom>
          <a:solidFill>
            <a:schemeClr val="bg1"/>
          </a:solidFill>
        </p:spPr>
      </p:pic>
      <p:cxnSp>
        <p:nvCxnSpPr>
          <p:cNvPr id="4" name="Straight Connector 3">
            <a:extLst>
              <a:ext uri="{FF2B5EF4-FFF2-40B4-BE49-F238E27FC236}">
                <a16:creationId xmlns:a16="http://schemas.microsoft.com/office/drawing/2014/main" id="{FE76B2FF-1192-E044-9EFE-9023F3E67273}"/>
              </a:ext>
            </a:extLst>
          </p:cNvPr>
          <p:cNvCxnSpPr/>
          <p:nvPr/>
        </p:nvCxnSpPr>
        <p:spPr>
          <a:xfrm flipV="1">
            <a:off x="4441371" y="2380343"/>
            <a:ext cx="3585029" cy="1306286"/>
          </a:xfrm>
          <a:prstGeom prst="line">
            <a:avLst/>
          </a:prstGeom>
          <a:ln w="38100">
            <a:solidFill>
              <a:srgbClr val="A7232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4F5229-90FA-054D-BB86-A9E0C0852796}"/>
              </a:ext>
            </a:extLst>
          </p:cNvPr>
          <p:cNvCxnSpPr/>
          <p:nvPr/>
        </p:nvCxnSpPr>
        <p:spPr>
          <a:xfrm flipV="1">
            <a:off x="4441370" y="4152888"/>
            <a:ext cx="3585029" cy="1306286"/>
          </a:xfrm>
          <a:prstGeom prst="line">
            <a:avLst/>
          </a:prstGeom>
          <a:ln w="38100">
            <a:solidFill>
              <a:srgbClr val="73A7F7"/>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7620488-7854-D647-899E-208B6682BECC}"/>
              </a:ext>
            </a:extLst>
          </p:cNvPr>
          <p:cNvCxnSpPr>
            <a:cxnSpLocks/>
          </p:cNvCxnSpPr>
          <p:nvPr/>
        </p:nvCxnSpPr>
        <p:spPr>
          <a:xfrm>
            <a:off x="4441370" y="2538880"/>
            <a:ext cx="3585030" cy="1330778"/>
          </a:xfrm>
          <a:prstGeom prst="line">
            <a:avLst/>
          </a:prstGeom>
          <a:ln w="38100">
            <a:solidFill>
              <a:srgbClr val="73A7F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1BA0F2-9E80-1A4F-92AD-74C686CE69CF}"/>
              </a:ext>
            </a:extLst>
          </p:cNvPr>
          <p:cNvCxnSpPr>
            <a:cxnSpLocks/>
          </p:cNvCxnSpPr>
          <p:nvPr/>
        </p:nvCxnSpPr>
        <p:spPr>
          <a:xfrm>
            <a:off x="4441369" y="4307381"/>
            <a:ext cx="3585030" cy="13307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99746E-58DD-B24A-96AA-A11916CEDB2B}"/>
              </a:ext>
            </a:extLst>
          </p:cNvPr>
          <p:cNvCxnSpPr/>
          <p:nvPr/>
        </p:nvCxnSpPr>
        <p:spPr>
          <a:xfrm>
            <a:off x="4441369" y="3992336"/>
            <a:ext cx="3585030" cy="0"/>
          </a:xfrm>
          <a:prstGeom prst="line">
            <a:avLst/>
          </a:prstGeom>
          <a:ln w="38100">
            <a:solidFill>
              <a:srgbClr val="73A7F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145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Which are similar?</a:t>
            </a:r>
          </a:p>
        </p:txBody>
      </p:sp>
      <p:pic>
        <p:nvPicPr>
          <p:cNvPr id="6" name="Picture 5">
            <a:extLst>
              <a:ext uri="{FF2B5EF4-FFF2-40B4-BE49-F238E27FC236}">
                <a16:creationId xmlns:a16="http://schemas.microsoft.com/office/drawing/2014/main" id="{BCF73356-B9A8-9C4D-B6A5-75E5C4917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782" y="1690688"/>
            <a:ext cx="4770436" cy="4770436"/>
          </a:xfrm>
          <a:prstGeom prst="rect">
            <a:avLst/>
          </a:prstGeom>
          <a:solidFill>
            <a:schemeClr val="bg1"/>
          </a:solidFill>
        </p:spPr>
      </p:pic>
      <p:cxnSp>
        <p:nvCxnSpPr>
          <p:cNvPr id="4" name="Straight Connector 3">
            <a:extLst>
              <a:ext uri="{FF2B5EF4-FFF2-40B4-BE49-F238E27FC236}">
                <a16:creationId xmlns:a16="http://schemas.microsoft.com/office/drawing/2014/main" id="{FE76B2FF-1192-E044-9EFE-9023F3E67273}"/>
              </a:ext>
            </a:extLst>
          </p:cNvPr>
          <p:cNvCxnSpPr/>
          <p:nvPr/>
        </p:nvCxnSpPr>
        <p:spPr>
          <a:xfrm flipV="1">
            <a:off x="4441371" y="2380343"/>
            <a:ext cx="3585029" cy="1306286"/>
          </a:xfrm>
          <a:prstGeom prst="line">
            <a:avLst/>
          </a:prstGeom>
          <a:ln w="38100">
            <a:solidFill>
              <a:srgbClr val="A7232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4F5229-90FA-054D-BB86-A9E0C0852796}"/>
              </a:ext>
            </a:extLst>
          </p:cNvPr>
          <p:cNvCxnSpPr/>
          <p:nvPr/>
        </p:nvCxnSpPr>
        <p:spPr>
          <a:xfrm flipV="1">
            <a:off x="4441370" y="4152888"/>
            <a:ext cx="3585029" cy="130628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7620488-7854-D647-899E-208B6682BECC}"/>
              </a:ext>
            </a:extLst>
          </p:cNvPr>
          <p:cNvCxnSpPr>
            <a:cxnSpLocks/>
          </p:cNvCxnSpPr>
          <p:nvPr/>
        </p:nvCxnSpPr>
        <p:spPr>
          <a:xfrm>
            <a:off x="4441370" y="2538880"/>
            <a:ext cx="3585030" cy="1330778"/>
          </a:xfrm>
          <a:prstGeom prst="line">
            <a:avLst/>
          </a:prstGeom>
          <a:ln w="38100">
            <a:solidFill>
              <a:srgbClr val="73A7F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1BA0F2-9E80-1A4F-92AD-74C686CE69CF}"/>
              </a:ext>
            </a:extLst>
          </p:cNvPr>
          <p:cNvCxnSpPr>
            <a:cxnSpLocks/>
          </p:cNvCxnSpPr>
          <p:nvPr/>
        </p:nvCxnSpPr>
        <p:spPr>
          <a:xfrm>
            <a:off x="4441369" y="4307381"/>
            <a:ext cx="3585030" cy="1330778"/>
          </a:xfrm>
          <a:prstGeom prst="line">
            <a:avLst/>
          </a:prstGeom>
          <a:ln w="38100">
            <a:solidFill>
              <a:srgbClr val="A0000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99746E-58DD-B24A-96AA-A11916CEDB2B}"/>
              </a:ext>
            </a:extLst>
          </p:cNvPr>
          <p:cNvCxnSpPr/>
          <p:nvPr/>
        </p:nvCxnSpPr>
        <p:spPr>
          <a:xfrm>
            <a:off x="4441369" y="3992336"/>
            <a:ext cx="3585030" cy="0"/>
          </a:xfrm>
          <a:prstGeom prst="line">
            <a:avLst/>
          </a:prstGeom>
          <a:ln w="38100">
            <a:solidFill>
              <a:srgbClr val="A0000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543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Which are similar?</a:t>
            </a:r>
          </a:p>
        </p:txBody>
      </p:sp>
      <p:pic>
        <p:nvPicPr>
          <p:cNvPr id="4" name="Picture 3">
            <a:extLst>
              <a:ext uri="{FF2B5EF4-FFF2-40B4-BE49-F238E27FC236}">
                <a16:creationId xmlns:a16="http://schemas.microsoft.com/office/drawing/2014/main" id="{42BAAB36-C897-F14A-97CC-5B48DCAC44B9}"/>
              </a:ext>
            </a:extLst>
          </p:cNvPr>
          <p:cNvPicPr>
            <a:picLocks noChangeAspect="1"/>
          </p:cNvPicPr>
          <p:nvPr/>
        </p:nvPicPr>
        <p:blipFill rotWithShape="1">
          <a:blip r:embed="rId3"/>
          <a:srcRect t="17353" b="-1"/>
          <a:stretch/>
        </p:blipFill>
        <p:spPr>
          <a:xfrm>
            <a:off x="2055704" y="1733552"/>
            <a:ext cx="8080592" cy="4357689"/>
          </a:xfrm>
          <a:prstGeom prst="rect">
            <a:avLst/>
          </a:prstGeom>
        </p:spPr>
      </p:pic>
    </p:spTree>
    <p:extLst>
      <p:ext uri="{BB962C8B-B14F-4D97-AF65-F5344CB8AC3E}">
        <p14:creationId xmlns:p14="http://schemas.microsoft.com/office/powerpoint/2010/main" val="1356948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Motivating Data</a:t>
            </a:r>
          </a:p>
        </p:txBody>
      </p:sp>
      <p:pic>
        <p:nvPicPr>
          <p:cNvPr id="7" name="Content Placeholder 6">
            <a:extLst>
              <a:ext uri="{FF2B5EF4-FFF2-40B4-BE49-F238E27FC236}">
                <a16:creationId xmlns:a16="http://schemas.microsoft.com/office/drawing/2014/main" id="{F36C7609-77F1-A74B-85A0-670003C86910}"/>
              </a:ext>
            </a:extLst>
          </p:cNvPr>
          <p:cNvPicPr>
            <a:picLocks noGrp="1" noChangeAspect="1"/>
          </p:cNvPicPr>
          <p:nvPr>
            <p:ph idx="1"/>
          </p:nvPr>
        </p:nvPicPr>
        <p:blipFill>
          <a:blip r:embed="rId3"/>
          <a:stretch>
            <a:fillRect/>
          </a:stretch>
        </p:blipFill>
        <p:spPr>
          <a:xfrm>
            <a:off x="1461094" y="1690688"/>
            <a:ext cx="9269812" cy="4655057"/>
          </a:xfrm>
        </p:spPr>
      </p:pic>
    </p:spTree>
    <p:extLst>
      <p:ext uri="{BB962C8B-B14F-4D97-AF65-F5344CB8AC3E}">
        <p14:creationId xmlns:p14="http://schemas.microsoft.com/office/powerpoint/2010/main" val="1641958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CHAMACOS Study</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a:xfrm>
            <a:off x="838200" y="1825625"/>
            <a:ext cx="11049000" cy="4351338"/>
          </a:xfrm>
        </p:spPr>
        <p:txBody>
          <a:bodyPr>
            <a:normAutofit/>
          </a:bodyPr>
          <a:lstStyle/>
          <a:p>
            <a:pPr marL="0" indent="0" defTabSz="365760">
              <a:lnSpc>
                <a:spcPct val="120000"/>
              </a:lnSpc>
              <a:spcBef>
                <a:spcPts val="0"/>
              </a:spcBef>
              <a:buSzTx/>
              <a:buNone/>
              <a:defRPr sz="2800" b="1">
                <a:latin typeface="Helvetica"/>
                <a:ea typeface="Helvetica"/>
                <a:cs typeface="Helvetica"/>
                <a:sym typeface="Helvetica"/>
              </a:defRPr>
            </a:pPr>
            <a:r>
              <a:rPr lang="en-US" dirty="0">
                <a:solidFill>
                  <a:schemeClr val="bg1"/>
                </a:solidFill>
              </a:rPr>
              <a:t>Longitudinal birth cohort study</a:t>
            </a:r>
            <a:endParaRPr lang="en-US" dirty="0">
              <a:solidFill>
                <a:schemeClr val="bg1"/>
              </a:solidFill>
              <a:ea typeface="Times"/>
              <a:cs typeface="Times"/>
              <a:sym typeface="Times"/>
            </a:endParaRPr>
          </a:p>
          <a:p>
            <a:pPr marL="744537" lvl="1" indent="-388937" defTabSz="365760">
              <a:lnSpc>
                <a:spcPct val="120000"/>
              </a:lnSpc>
              <a:spcBef>
                <a:spcPts val="0"/>
              </a:spcBef>
              <a:defRPr sz="2800">
                <a:latin typeface="Helvetica"/>
                <a:ea typeface="Helvetica"/>
                <a:cs typeface="Helvetica"/>
                <a:sym typeface="Helvetica"/>
              </a:defRPr>
            </a:pPr>
            <a:r>
              <a:rPr lang="en-US" dirty="0">
                <a:solidFill>
                  <a:schemeClr val="bg1"/>
                </a:solidFill>
              </a:rPr>
              <a:t>601 pregnant Latina women recruited in agricultural Salinas Valley, CA in 1999-2000</a:t>
            </a:r>
            <a:endParaRPr lang="en-US" dirty="0">
              <a:solidFill>
                <a:schemeClr val="bg1"/>
              </a:solidFill>
              <a:ea typeface="Times"/>
              <a:cs typeface="Times"/>
              <a:sym typeface="Times"/>
            </a:endParaRPr>
          </a:p>
          <a:p>
            <a:pPr marL="744537" lvl="1" indent="-388937" defTabSz="365760">
              <a:lnSpc>
                <a:spcPct val="120000"/>
              </a:lnSpc>
              <a:spcBef>
                <a:spcPts val="0"/>
              </a:spcBef>
              <a:defRPr sz="2800">
                <a:latin typeface="Helvetica"/>
                <a:ea typeface="Helvetica"/>
                <a:cs typeface="Helvetica"/>
                <a:sym typeface="Helvetica"/>
              </a:defRPr>
            </a:pPr>
            <a:r>
              <a:rPr lang="en-US" dirty="0">
                <a:solidFill>
                  <a:schemeClr val="bg1"/>
                </a:solidFill>
              </a:rPr>
              <a:t>Data on mother and child pairs every 1.5-2 years </a:t>
            </a:r>
          </a:p>
          <a:p>
            <a:pPr marL="355600" lvl="1" indent="0" defTabSz="365760">
              <a:lnSpc>
                <a:spcPct val="120000"/>
              </a:lnSpc>
              <a:spcBef>
                <a:spcPts val="0"/>
              </a:spcBef>
              <a:buNone/>
              <a:defRPr sz="2800">
                <a:latin typeface="Helvetica"/>
                <a:ea typeface="Helvetica"/>
                <a:cs typeface="Helvetica"/>
                <a:sym typeface="Helvetica"/>
              </a:defRPr>
            </a:pPr>
            <a:r>
              <a:rPr lang="en-US" sz="2000" i="1" dirty="0">
                <a:solidFill>
                  <a:schemeClr val="bg1"/>
                </a:solidFill>
              </a:rPr>
              <a:t>     (irregular, unbalanced data)</a:t>
            </a:r>
            <a:endParaRPr lang="en-US" sz="2000" i="1" dirty="0">
              <a:solidFill>
                <a:schemeClr val="bg1"/>
              </a:solidFill>
              <a:ea typeface="Times"/>
              <a:cs typeface="Times"/>
              <a:sym typeface="Times"/>
            </a:endParaRPr>
          </a:p>
          <a:p>
            <a:pPr marL="744537" lvl="1" indent="-388937" defTabSz="365760">
              <a:lnSpc>
                <a:spcPct val="120000"/>
              </a:lnSpc>
              <a:spcBef>
                <a:spcPts val="0"/>
              </a:spcBef>
              <a:defRPr sz="2800">
                <a:latin typeface="Helvetica"/>
                <a:ea typeface="Helvetica"/>
                <a:cs typeface="Helvetica"/>
                <a:sym typeface="Helvetica"/>
              </a:defRPr>
            </a:pPr>
            <a:r>
              <a:rPr lang="en-US" dirty="0">
                <a:solidFill>
                  <a:schemeClr val="bg1"/>
                </a:solidFill>
              </a:rPr>
              <a:t>Measured child physical characteristics over time, chemical concentrations in maternal blood and urine during pregnancy, maternal demographics</a:t>
            </a:r>
            <a:endParaRPr lang="en-US" dirty="0">
              <a:solidFill>
                <a:schemeClr val="bg1"/>
              </a:solidFill>
              <a:ea typeface="Times"/>
              <a:cs typeface="Times"/>
              <a:sym typeface="Times"/>
            </a:endParaRPr>
          </a:p>
        </p:txBody>
      </p:sp>
    </p:spTree>
    <p:extLst>
      <p:ext uri="{BB962C8B-B14F-4D97-AF65-F5344CB8AC3E}">
        <p14:creationId xmlns:p14="http://schemas.microsoft.com/office/powerpoint/2010/main" val="28764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16" name="Personal care…">
            <a:extLst>
              <a:ext uri="{FF2B5EF4-FFF2-40B4-BE49-F238E27FC236}">
                <a16:creationId xmlns:a16="http://schemas.microsoft.com/office/drawing/2014/main" id="{F141672C-9353-CA42-B45A-BA4E84C3BA04}"/>
              </a:ext>
            </a:extLst>
          </p:cNvPr>
          <p:cNvSpPr txBox="1"/>
          <p:nvPr/>
        </p:nvSpPr>
        <p:spPr>
          <a:xfrm>
            <a:off x="1026257" y="4736049"/>
            <a:ext cx="1678344"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1900" b="0"/>
            </a:pPr>
            <a:r>
              <a:rPr b="0" dirty="0">
                <a:solidFill>
                  <a:schemeClr val="bg1"/>
                </a:solidFill>
                <a:latin typeface="Arial Regular"/>
              </a:rPr>
              <a:t>Personal care </a:t>
            </a:r>
          </a:p>
          <a:p>
            <a:pPr algn="ctr">
              <a:defRPr sz="1900" b="0"/>
            </a:pPr>
            <a:r>
              <a:rPr b="0" dirty="0">
                <a:solidFill>
                  <a:schemeClr val="bg1"/>
                </a:solidFill>
                <a:latin typeface="Arial Regular"/>
              </a:rPr>
              <a:t>products</a:t>
            </a:r>
          </a:p>
        </p:txBody>
      </p:sp>
      <p:sp>
        <p:nvSpPr>
          <p:cNvPr id="17" name="Industrial…">
            <a:extLst>
              <a:ext uri="{FF2B5EF4-FFF2-40B4-BE49-F238E27FC236}">
                <a16:creationId xmlns:a16="http://schemas.microsoft.com/office/drawing/2014/main" id="{81E63C80-2DC7-2646-B597-8735516469FF}"/>
              </a:ext>
            </a:extLst>
          </p:cNvPr>
          <p:cNvSpPr txBox="1"/>
          <p:nvPr/>
        </p:nvSpPr>
        <p:spPr>
          <a:xfrm>
            <a:off x="6544694" y="4607585"/>
            <a:ext cx="2095125"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1900" b="0"/>
            </a:pPr>
            <a:r>
              <a:rPr b="0" dirty="0">
                <a:solidFill>
                  <a:schemeClr val="bg1"/>
                </a:solidFill>
                <a:latin typeface="Arial Regular"/>
              </a:rPr>
              <a:t>Industrial </a:t>
            </a:r>
          </a:p>
          <a:p>
            <a:pPr algn="ctr">
              <a:defRPr sz="1900" b="0"/>
            </a:pPr>
            <a:r>
              <a:rPr b="0" dirty="0">
                <a:solidFill>
                  <a:schemeClr val="bg1"/>
                </a:solidFill>
                <a:latin typeface="Arial Regular"/>
              </a:rPr>
              <a:t>Chemicals</a:t>
            </a:r>
          </a:p>
          <a:p>
            <a:pPr algn="ctr">
              <a:defRPr sz="1900" b="0"/>
            </a:pPr>
            <a:r>
              <a:rPr b="0" dirty="0">
                <a:solidFill>
                  <a:schemeClr val="bg1"/>
                </a:solidFill>
                <a:latin typeface="Arial Regular"/>
              </a:rPr>
              <a:t>(BPA, plasticizers)</a:t>
            </a:r>
          </a:p>
        </p:txBody>
      </p:sp>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Public Health Hypothesis</a:t>
            </a:r>
          </a:p>
        </p:txBody>
      </p:sp>
      <p:sp>
        <p:nvSpPr>
          <p:cNvPr id="4" name="Content Placeholder 2">
            <a:extLst>
              <a:ext uri="{FF2B5EF4-FFF2-40B4-BE49-F238E27FC236}">
                <a16:creationId xmlns:a16="http://schemas.microsoft.com/office/drawing/2014/main" id="{54E1868E-3935-C34B-BC6D-87610E955A5D}"/>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solidFill>
                <a:schemeClr val="bg1"/>
              </a:solidFill>
            </a:endParaRPr>
          </a:p>
          <a:p>
            <a:pPr marL="0" indent="0" algn="ctr">
              <a:buFont typeface="Arial" panose="020B0604020202020204" pitchFamily="34" charset="0"/>
              <a:buNone/>
            </a:pPr>
            <a:r>
              <a:rPr lang="en-US" dirty="0">
                <a:solidFill>
                  <a:schemeClr val="bg1"/>
                </a:solidFill>
              </a:rPr>
              <a:t>In-utero exposure to endocrine disrupting chemicals may reprogram metabolic systems and cause later obesity (Braille-Hamilton 2002)</a:t>
            </a:r>
            <a:endParaRPr lang="en-US" sz="3600" dirty="0">
              <a:solidFill>
                <a:schemeClr val="bg1"/>
              </a:solidFill>
            </a:endParaRPr>
          </a:p>
        </p:txBody>
      </p:sp>
      <p:sp>
        <p:nvSpPr>
          <p:cNvPr id="7" name="Oval">
            <a:extLst>
              <a:ext uri="{FF2B5EF4-FFF2-40B4-BE49-F238E27FC236}">
                <a16:creationId xmlns:a16="http://schemas.microsoft.com/office/drawing/2014/main" id="{53FFC6A1-13D4-594F-985A-138BA8E204C1}"/>
              </a:ext>
            </a:extLst>
          </p:cNvPr>
          <p:cNvSpPr/>
          <p:nvPr/>
        </p:nvSpPr>
        <p:spPr>
          <a:xfrm>
            <a:off x="700445" y="4017963"/>
            <a:ext cx="2267596" cy="2159000"/>
          </a:xfrm>
          <a:prstGeom prst="ellipse">
            <a:avLst/>
          </a:prstGeom>
          <a:ln w="127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solidFill>
                <a:schemeClr val="bg1"/>
              </a:solidFill>
            </a:endParaRPr>
          </a:p>
        </p:txBody>
      </p:sp>
      <p:sp>
        <p:nvSpPr>
          <p:cNvPr id="8" name="Oval">
            <a:extLst>
              <a:ext uri="{FF2B5EF4-FFF2-40B4-BE49-F238E27FC236}">
                <a16:creationId xmlns:a16="http://schemas.microsoft.com/office/drawing/2014/main" id="{9381BF05-C742-7948-88AC-2B94984A5E95}"/>
              </a:ext>
            </a:extLst>
          </p:cNvPr>
          <p:cNvSpPr/>
          <p:nvPr/>
        </p:nvSpPr>
        <p:spPr>
          <a:xfrm>
            <a:off x="3570645" y="4017963"/>
            <a:ext cx="2267596" cy="2159000"/>
          </a:xfrm>
          <a:prstGeom prst="ellipse">
            <a:avLst/>
          </a:prstGeom>
          <a:ln w="127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solidFill>
                <a:schemeClr val="bg1"/>
              </a:solidFill>
            </a:endParaRPr>
          </a:p>
        </p:txBody>
      </p:sp>
      <p:sp>
        <p:nvSpPr>
          <p:cNvPr id="9" name="Oval">
            <a:extLst>
              <a:ext uri="{FF2B5EF4-FFF2-40B4-BE49-F238E27FC236}">
                <a16:creationId xmlns:a16="http://schemas.microsoft.com/office/drawing/2014/main" id="{562A84BC-8AE0-824E-BD94-0DC0C64EC72D}"/>
              </a:ext>
            </a:extLst>
          </p:cNvPr>
          <p:cNvSpPr/>
          <p:nvPr/>
        </p:nvSpPr>
        <p:spPr>
          <a:xfrm>
            <a:off x="6440845" y="4017963"/>
            <a:ext cx="2267596" cy="2159000"/>
          </a:xfrm>
          <a:prstGeom prst="ellipse">
            <a:avLst/>
          </a:prstGeom>
          <a:ln w="127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solidFill>
                <a:schemeClr val="bg1"/>
              </a:solidFill>
            </a:endParaRPr>
          </a:p>
        </p:txBody>
      </p:sp>
      <p:sp>
        <p:nvSpPr>
          <p:cNvPr id="10" name="Oval">
            <a:extLst>
              <a:ext uri="{FF2B5EF4-FFF2-40B4-BE49-F238E27FC236}">
                <a16:creationId xmlns:a16="http://schemas.microsoft.com/office/drawing/2014/main" id="{9F4D2FA0-4EF4-DA42-98F7-EEABB703C983}"/>
              </a:ext>
            </a:extLst>
          </p:cNvPr>
          <p:cNvSpPr/>
          <p:nvPr/>
        </p:nvSpPr>
        <p:spPr>
          <a:xfrm>
            <a:off x="9311045" y="4017963"/>
            <a:ext cx="2267596" cy="2159000"/>
          </a:xfrm>
          <a:prstGeom prst="ellipse">
            <a:avLst/>
          </a:prstGeom>
          <a:ln w="127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solidFill>
                <a:schemeClr val="bg1"/>
              </a:solidFill>
            </a:endParaRPr>
          </a:p>
        </p:txBody>
      </p:sp>
      <p:pic>
        <p:nvPicPr>
          <p:cNvPr id="11" name="Image" descr="Image">
            <a:extLst>
              <a:ext uri="{FF2B5EF4-FFF2-40B4-BE49-F238E27FC236}">
                <a16:creationId xmlns:a16="http://schemas.microsoft.com/office/drawing/2014/main" id="{F4F2381A-E8B8-BF48-A989-97C742709B55}"/>
              </a:ext>
            </a:extLst>
          </p:cNvPr>
          <p:cNvPicPr>
            <a:picLocks noChangeAspect="1"/>
          </p:cNvPicPr>
          <p:nvPr/>
        </p:nvPicPr>
        <p:blipFill>
          <a:blip r:embed="rId2">
            <a:extLst/>
          </a:blip>
          <a:stretch>
            <a:fillRect/>
          </a:stretch>
        </p:blipFill>
        <p:spPr>
          <a:xfrm>
            <a:off x="574997" y="4253840"/>
            <a:ext cx="2400301" cy="1473200"/>
          </a:xfrm>
          <a:prstGeom prst="rect">
            <a:avLst/>
          </a:prstGeom>
          <a:ln w="12700">
            <a:miter lim="400000"/>
          </a:ln>
        </p:spPr>
      </p:pic>
      <p:pic>
        <p:nvPicPr>
          <p:cNvPr id="12" name="Image" descr="Image">
            <a:extLst>
              <a:ext uri="{FF2B5EF4-FFF2-40B4-BE49-F238E27FC236}">
                <a16:creationId xmlns:a16="http://schemas.microsoft.com/office/drawing/2014/main" id="{355C3FE8-6ADD-AB4C-B280-43C7C46C5132}"/>
              </a:ext>
            </a:extLst>
          </p:cNvPr>
          <p:cNvPicPr>
            <a:picLocks noChangeAspect="1"/>
          </p:cNvPicPr>
          <p:nvPr/>
        </p:nvPicPr>
        <p:blipFill>
          <a:blip r:embed="rId3">
            <a:extLst/>
          </a:blip>
          <a:stretch>
            <a:fillRect/>
          </a:stretch>
        </p:blipFill>
        <p:spPr>
          <a:xfrm>
            <a:off x="6673850" y="4139540"/>
            <a:ext cx="1816100" cy="1689100"/>
          </a:xfrm>
          <a:prstGeom prst="rect">
            <a:avLst/>
          </a:prstGeom>
          <a:ln w="12700">
            <a:miter lim="400000"/>
          </a:ln>
        </p:spPr>
      </p:pic>
      <p:sp>
        <p:nvSpPr>
          <p:cNvPr id="15" name="Metals…">
            <a:extLst>
              <a:ext uri="{FF2B5EF4-FFF2-40B4-BE49-F238E27FC236}">
                <a16:creationId xmlns:a16="http://schemas.microsoft.com/office/drawing/2014/main" id="{95299A46-F189-8145-93B3-C117F3F27EBD}"/>
              </a:ext>
            </a:extLst>
          </p:cNvPr>
          <p:cNvSpPr txBox="1"/>
          <p:nvPr/>
        </p:nvSpPr>
        <p:spPr>
          <a:xfrm>
            <a:off x="3827936" y="4753779"/>
            <a:ext cx="1747273"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1900" b="0"/>
            </a:pPr>
            <a:r>
              <a:rPr b="0" dirty="0">
                <a:solidFill>
                  <a:schemeClr val="bg1"/>
                </a:solidFill>
                <a:latin typeface="Arial Regular"/>
              </a:rPr>
              <a:t>Metals</a:t>
            </a:r>
          </a:p>
          <a:p>
            <a:pPr algn="ctr">
              <a:defRPr sz="1900" b="0"/>
            </a:pPr>
            <a:r>
              <a:rPr b="0" dirty="0">
                <a:solidFill>
                  <a:schemeClr val="bg1"/>
                </a:solidFill>
                <a:latin typeface="Arial Regular"/>
              </a:rPr>
              <a:t>(lead, mercury)</a:t>
            </a:r>
          </a:p>
        </p:txBody>
      </p:sp>
      <p:sp>
        <p:nvSpPr>
          <p:cNvPr id="18" name="Pesticide…">
            <a:extLst>
              <a:ext uri="{FF2B5EF4-FFF2-40B4-BE49-F238E27FC236}">
                <a16:creationId xmlns:a16="http://schemas.microsoft.com/office/drawing/2014/main" id="{C6E4BE76-6936-8041-9A34-E77BCBADA3AC}"/>
              </a:ext>
            </a:extLst>
          </p:cNvPr>
          <p:cNvSpPr txBox="1"/>
          <p:nvPr/>
        </p:nvSpPr>
        <p:spPr>
          <a:xfrm>
            <a:off x="9818983" y="4589856"/>
            <a:ext cx="1170192" cy="979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1900" b="0"/>
            </a:pPr>
            <a:r>
              <a:rPr b="0" dirty="0">
                <a:solidFill>
                  <a:schemeClr val="bg1"/>
                </a:solidFill>
                <a:latin typeface="Arial Regular"/>
              </a:rPr>
              <a:t>Pesticide</a:t>
            </a:r>
          </a:p>
          <a:p>
            <a:pPr algn="ctr">
              <a:defRPr sz="1900" b="0"/>
            </a:pPr>
            <a:r>
              <a:rPr b="0" dirty="0">
                <a:solidFill>
                  <a:schemeClr val="bg1"/>
                </a:solidFill>
                <a:latin typeface="Arial Regular"/>
              </a:rPr>
              <a:t>Herbicide</a:t>
            </a:r>
          </a:p>
          <a:p>
            <a:pPr algn="ctr">
              <a:defRPr sz="1900" b="0"/>
            </a:pPr>
            <a:r>
              <a:rPr b="0" dirty="0">
                <a:solidFill>
                  <a:schemeClr val="bg1"/>
                </a:solidFill>
                <a:latin typeface="Arial Regular"/>
              </a:rPr>
              <a:t>Fungicide</a:t>
            </a:r>
          </a:p>
        </p:txBody>
      </p:sp>
      <p:pic>
        <p:nvPicPr>
          <p:cNvPr id="13" name="Image" descr="Image">
            <a:extLst>
              <a:ext uri="{FF2B5EF4-FFF2-40B4-BE49-F238E27FC236}">
                <a16:creationId xmlns:a16="http://schemas.microsoft.com/office/drawing/2014/main" id="{EA69D2A7-8D9B-FE40-A511-822369014096}"/>
              </a:ext>
            </a:extLst>
          </p:cNvPr>
          <p:cNvPicPr>
            <a:picLocks noChangeAspect="1"/>
          </p:cNvPicPr>
          <p:nvPr/>
        </p:nvPicPr>
        <p:blipFill>
          <a:blip r:embed="rId4">
            <a:extLst/>
          </a:blip>
          <a:stretch>
            <a:fillRect/>
          </a:stretch>
        </p:blipFill>
        <p:spPr>
          <a:xfrm>
            <a:off x="9550400" y="4380840"/>
            <a:ext cx="1803400" cy="1206500"/>
          </a:xfrm>
          <a:prstGeom prst="rect">
            <a:avLst/>
          </a:prstGeom>
          <a:ln w="12700">
            <a:miter lim="400000"/>
          </a:ln>
        </p:spPr>
      </p:pic>
      <p:pic>
        <p:nvPicPr>
          <p:cNvPr id="14" name="Image" descr="Image">
            <a:extLst>
              <a:ext uri="{FF2B5EF4-FFF2-40B4-BE49-F238E27FC236}">
                <a16:creationId xmlns:a16="http://schemas.microsoft.com/office/drawing/2014/main" id="{0EEDEFBE-8CB4-F34E-82AF-E89D2B95D25C}"/>
              </a:ext>
            </a:extLst>
          </p:cNvPr>
          <p:cNvPicPr>
            <a:picLocks noChangeAspect="1"/>
          </p:cNvPicPr>
          <p:nvPr/>
        </p:nvPicPr>
        <p:blipFill>
          <a:blip r:embed="rId5">
            <a:extLst/>
          </a:blip>
          <a:stretch>
            <a:fillRect/>
          </a:stretch>
        </p:blipFill>
        <p:spPr>
          <a:xfrm>
            <a:off x="3797300" y="4253840"/>
            <a:ext cx="1828800" cy="1460500"/>
          </a:xfrm>
          <a:prstGeom prst="rect">
            <a:avLst/>
          </a:prstGeom>
          <a:ln w="12700">
            <a:miter lim="400000"/>
          </a:ln>
        </p:spPr>
      </p:pic>
    </p:spTree>
    <p:extLst>
      <p:ext uri="{BB962C8B-B14F-4D97-AF65-F5344CB8AC3E}">
        <p14:creationId xmlns:p14="http://schemas.microsoft.com/office/powerpoint/2010/main" val="308446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dvAuto="0"/>
      <p:bldP spid="12" grpId="0" animBg="1" advAuto="0"/>
      <p:bldP spid="13" grpId="0" animBg="1" advAuto="0"/>
      <p:bldP spid="1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CHAMACOS Study</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marL="388937" indent="-388937" defTabSz="365760">
              <a:lnSpc>
                <a:spcPct val="120000"/>
              </a:lnSpc>
              <a:spcBef>
                <a:spcPts val="0"/>
              </a:spcBef>
              <a:defRPr sz="2800">
                <a:latin typeface="Helvetica"/>
                <a:ea typeface="Helvetica"/>
                <a:cs typeface="Helvetica"/>
                <a:sym typeface="Helvetica"/>
              </a:defRPr>
            </a:pPr>
            <a:r>
              <a:rPr lang="en-US" b="1" dirty="0">
                <a:solidFill>
                  <a:schemeClr val="bg1"/>
                </a:solidFill>
              </a:rPr>
              <a:t>Growth outcome: </a:t>
            </a:r>
            <a:r>
              <a:rPr lang="en-US" dirty="0">
                <a:solidFill>
                  <a:schemeClr val="bg1"/>
                </a:solidFill>
              </a:rPr>
              <a:t>Child body mass index (kg/m</a:t>
            </a:r>
            <a:r>
              <a:rPr lang="en-US" baseline="31999" dirty="0">
                <a:solidFill>
                  <a:schemeClr val="bg1"/>
                </a:solidFill>
              </a:rPr>
              <a:t>2</a:t>
            </a:r>
            <a:r>
              <a:rPr lang="en-US" dirty="0">
                <a:solidFill>
                  <a:schemeClr val="bg1"/>
                </a:solidFill>
              </a:rPr>
              <a:t>) over time</a:t>
            </a:r>
            <a:endParaRPr lang="en-US" dirty="0">
              <a:solidFill>
                <a:schemeClr val="bg1"/>
              </a:solidFill>
              <a:ea typeface="Times"/>
              <a:cs typeface="Times"/>
              <a:sym typeface="Times"/>
            </a:endParaRPr>
          </a:p>
          <a:p>
            <a:pPr marL="388937" indent="-388937" defTabSz="365760">
              <a:lnSpc>
                <a:spcPct val="120000"/>
              </a:lnSpc>
              <a:spcBef>
                <a:spcPts val="0"/>
              </a:spcBef>
              <a:defRPr sz="2800">
                <a:latin typeface="Helvetica"/>
                <a:ea typeface="Helvetica"/>
                <a:cs typeface="Helvetica"/>
                <a:sym typeface="Helvetica"/>
              </a:defRPr>
            </a:pPr>
            <a:r>
              <a:rPr lang="en-US" b="1" dirty="0">
                <a:solidFill>
                  <a:schemeClr val="bg1"/>
                </a:solidFill>
              </a:rPr>
              <a:t>Exposures: </a:t>
            </a:r>
            <a:r>
              <a:rPr lang="en-US" dirty="0">
                <a:solidFill>
                  <a:schemeClr val="bg1"/>
                </a:solidFill>
              </a:rPr>
              <a:t>Maternal phthalate metabolite urine concentrations during pregnancy (11 metabolites)</a:t>
            </a:r>
          </a:p>
          <a:p>
            <a:pPr marL="388937" indent="-388937" defTabSz="365760">
              <a:lnSpc>
                <a:spcPct val="120000"/>
              </a:lnSpc>
              <a:spcBef>
                <a:spcPts val="0"/>
              </a:spcBef>
              <a:defRPr sz="2800">
                <a:latin typeface="Helvetica"/>
                <a:ea typeface="Helvetica"/>
                <a:cs typeface="Helvetica"/>
                <a:sym typeface="Helvetica"/>
              </a:defRPr>
            </a:pPr>
            <a:r>
              <a:rPr lang="en-US" b="1" dirty="0">
                <a:solidFill>
                  <a:schemeClr val="bg1"/>
                </a:solidFill>
              </a:rPr>
              <a:t>Covariates: </a:t>
            </a:r>
            <a:r>
              <a:rPr lang="en-US" dirty="0">
                <a:solidFill>
                  <a:schemeClr val="bg1"/>
                </a:solidFill>
              </a:rPr>
              <a:t>Child birth weight, maternal pre-pregnancy BMI, age, number of years in the US, education, marital status, breastfeeding, diet quality, smoking status during pregnancy</a:t>
            </a:r>
          </a:p>
        </p:txBody>
      </p:sp>
    </p:spTree>
    <p:extLst>
      <p:ext uri="{BB962C8B-B14F-4D97-AF65-F5344CB8AC3E}">
        <p14:creationId xmlns:p14="http://schemas.microsoft.com/office/powerpoint/2010/main" val="5855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BMI Trajectories</a:t>
            </a:r>
          </a:p>
        </p:txBody>
      </p:sp>
      <p:pic>
        <p:nvPicPr>
          <p:cNvPr id="4" name="Picture 3">
            <a:extLst>
              <a:ext uri="{FF2B5EF4-FFF2-40B4-BE49-F238E27FC236}">
                <a16:creationId xmlns:a16="http://schemas.microsoft.com/office/drawing/2014/main" id="{42BAAB36-C897-F14A-97CC-5B48DCAC44B9}"/>
              </a:ext>
            </a:extLst>
          </p:cNvPr>
          <p:cNvPicPr>
            <a:picLocks noChangeAspect="1"/>
          </p:cNvPicPr>
          <p:nvPr/>
        </p:nvPicPr>
        <p:blipFill rotWithShape="1">
          <a:blip r:embed="rId2"/>
          <a:srcRect t="17353" b="-1"/>
          <a:stretch/>
        </p:blipFill>
        <p:spPr>
          <a:xfrm>
            <a:off x="2055704" y="1733552"/>
            <a:ext cx="8080592" cy="4357689"/>
          </a:xfrm>
          <a:prstGeom prst="rect">
            <a:avLst/>
          </a:prstGeom>
        </p:spPr>
      </p:pic>
    </p:spTree>
    <p:extLst>
      <p:ext uri="{BB962C8B-B14F-4D97-AF65-F5344CB8AC3E}">
        <p14:creationId xmlns:p14="http://schemas.microsoft.com/office/powerpoint/2010/main" val="1530824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Research Question</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a:xfrm>
            <a:off x="1631519" y="1690688"/>
            <a:ext cx="8928961" cy="4351338"/>
          </a:xfrm>
        </p:spPr>
        <p:txBody>
          <a:bodyPr>
            <a:normAutofit/>
          </a:bodyPr>
          <a:lstStyle/>
          <a:p>
            <a:pPr marL="0" indent="0" algn="ctr" defTabSz="365760">
              <a:lnSpc>
                <a:spcPct val="120000"/>
              </a:lnSpc>
              <a:spcBef>
                <a:spcPts val="0"/>
              </a:spcBef>
              <a:buNone/>
              <a:defRPr sz="2800">
                <a:latin typeface="Helvetica"/>
                <a:ea typeface="Helvetica"/>
                <a:cs typeface="Helvetica"/>
                <a:sym typeface="Helvetica"/>
              </a:defRPr>
            </a:pPr>
            <a:endParaRPr lang="en-US" dirty="0">
              <a:solidFill>
                <a:schemeClr val="bg1"/>
              </a:solidFill>
            </a:endParaRPr>
          </a:p>
          <a:p>
            <a:pPr marL="0" indent="0" algn="ctr" defTabSz="365760">
              <a:lnSpc>
                <a:spcPct val="120000"/>
              </a:lnSpc>
              <a:spcBef>
                <a:spcPts val="0"/>
              </a:spcBef>
              <a:buNone/>
              <a:defRPr sz="2800">
                <a:latin typeface="Helvetica"/>
                <a:ea typeface="Helvetica"/>
                <a:cs typeface="Helvetica"/>
                <a:sym typeface="Helvetica"/>
              </a:defRPr>
            </a:pPr>
            <a:r>
              <a:rPr lang="en-US" dirty="0">
                <a:solidFill>
                  <a:schemeClr val="bg1"/>
                </a:solidFill>
              </a:rPr>
              <a:t>Is there an</a:t>
            </a:r>
            <a:r>
              <a:rPr lang="en-US" b="1" dirty="0">
                <a:solidFill>
                  <a:schemeClr val="bg1"/>
                </a:solidFill>
              </a:rPr>
              <a:t> association </a:t>
            </a:r>
            <a:r>
              <a:rPr lang="en-US" dirty="0">
                <a:solidFill>
                  <a:schemeClr val="bg1"/>
                </a:solidFill>
              </a:rPr>
              <a:t>between </a:t>
            </a:r>
            <a:r>
              <a:rPr lang="en-US" b="1" dirty="0">
                <a:solidFill>
                  <a:schemeClr val="bg1"/>
                </a:solidFill>
              </a:rPr>
              <a:t>any of the 11 </a:t>
            </a:r>
            <a:r>
              <a:rPr lang="en-US" dirty="0">
                <a:solidFill>
                  <a:schemeClr val="bg1"/>
                </a:solidFill>
              </a:rPr>
              <a:t>maternal phthalate metabolite concentrations and the </a:t>
            </a:r>
            <a:r>
              <a:rPr lang="en-US" b="1" dirty="0">
                <a:solidFill>
                  <a:schemeClr val="bg1"/>
                </a:solidFill>
              </a:rPr>
              <a:t>BMI development </a:t>
            </a:r>
            <a:r>
              <a:rPr lang="en-US" dirty="0">
                <a:solidFill>
                  <a:schemeClr val="bg1"/>
                </a:solidFill>
              </a:rPr>
              <a:t>over time, </a:t>
            </a:r>
          </a:p>
          <a:p>
            <a:pPr marL="0" indent="0" algn="ctr" defTabSz="365760">
              <a:lnSpc>
                <a:spcPct val="120000"/>
              </a:lnSpc>
              <a:spcBef>
                <a:spcPts val="0"/>
              </a:spcBef>
              <a:buNone/>
              <a:defRPr sz="2800">
                <a:latin typeface="Helvetica"/>
                <a:ea typeface="Helvetica"/>
                <a:cs typeface="Helvetica"/>
                <a:sym typeface="Helvetica"/>
              </a:defRPr>
            </a:pPr>
            <a:endParaRPr lang="en-US" dirty="0">
              <a:solidFill>
                <a:schemeClr val="bg1"/>
              </a:solidFill>
            </a:endParaRPr>
          </a:p>
          <a:p>
            <a:pPr marL="0" indent="0" algn="ctr" defTabSz="365760">
              <a:lnSpc>
                <a:spcPct val="120000"/>
              </a:lnSpc>
              <a:spcBef>
                <a:spcPts val="0"/>
              </a:spcBef>
              <a:buNone/>
              <a:defRPr sz="2800">
                <a:latin typeface="Helvetica"/>
                <a:ea typeface="Helvetica"/>
                <a:cs typeface="Helvetica"/>
                <a:sym typeface="Helvetica"/>
              </a:defRPr>
            </a:pPr>
            <a:r>
              <a:rPr lang="en-US" i="1" dirty="0">
                <a:solidFill>
                  <a:schemeClr val="bg1"/>
                </a:solidFill>
              </a:rPr>
              <a:t>accounting for potential maternal factors </a:t>
            </a:r>
          </a:p>
          <a:p>
            <a:pPr marL="0" indent="0" algn="ctr" defTabSz="365760">
              <a:lnSpc>
                <a:spcPct val="120000"/>
              </a:lnSpc>
              <a:spcBef>
                <a:spcPts val="0"/>
              </a:spcBef>
              <a:buNone/>
              <a:defRPr sz="2800">
                <a:latin typeface="Helvetica"/>
                <a:ea typeface="Helvetica"/>
                <a:cs typeface="Helvetica"/>
                <a:sym typeface="Helvetica"/>
              </a:defRPr>
            </a:pPr>
            <a:r>
              <a:rPr lang="en-US" i="1" dirty="0">
                <a:solidFill>
                  <a:schemeClr val="bg1"/>
                </a:solidFill>
              </a:rPr>
              <a:t>and co-pollutant confounding</a:t>
            </a:r>
            <a:r>
              <a:rPr lang="en-US" dirty="0">
                <a:solidFill>
                  <a:schemeClr val="bg1"/>
                </a:solidFill>
              </a:rPr>
              <a:t>?</a:t>
            </a:r>
          </a:p>
        </p:txBody>
      </p:sp>
    </p:spTree>
    <p:extLst>
      <p:ext uri="{BB962C8B-B14F-4D97-AF65-F5344CB8AC3E}">
        <p14:creationId xmlns:p14="http://schemas.microsoft.com/office/powerpoint/2010/main" val="1777823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Statistical Questions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defTabSz="365760">
              <a:lnSpc>
                <a:spcPct val="120000"/>
              </a:lnSpc>
              <a:spcBef>
                <a:spcPts val="0"/>
              </a:spcBef>
              <a:defRPr sz="2800">
                <a:latin typeface="Helvetica"/>
                <a:ea typeface="Helvetica"/>
                <a:cs typeface="Helvetica"/>
                <a:sym typeface="Helvetica"/>
              </a:defRPr>
            </a:pPr>
            <a:r>
              <a:rPr lang="en-US" dirty="0">
                <a:solidFill>
                  <a:schemeClr val="bg1"/>
                </a:solidFill>
              </a:rPr>
              <a:t>How do we define similarity between children?</a:t>
            </a:r>
          </a:p>
          <a:p>
            <a:pPr marL="0" indent="0" defTabSz="365760">
              <a:lnSpc>
                <a:spcPct val="120000"/>
              </a:lnSpc>
              <a:spcBef>
                <a:spcPts val="0"/>
              </a:spcBef>
              <a:buNone/>
              <a:defRPr sz="28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r>
              <a:rPr lang="en-US" dirty="0">
                <a:solidFill>
                  <a:schemeClr val="bg1"/>
                </a:solidFill>
              </a:rPr>
              <a:t>Do we focus on BMI level or growth pattern over time?</a:t>
            </a: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r>
              <a:rPr lang="en-US" dirty="0">
                <a:solidFill>
                  <a:schemeClr val="bg1"/>
                </a:solidFill>
              </a:rPr>
              <a:t>How should we deal with correlated metabolite concentrations?</a:t>
            </a: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r>
              <a:rPr lang="en-US" dirty="0">
                <a:solidFill>
                  <a:schemeClr val="bg1"/>
                </a:solidFill>
              </a:rPr>
              <a:t>Growth is non-linear. Association with exposures may be non-linear (</a:t>
            </a:r>
            <a:r>
              <a:rPr lang="en-US" i="1" dirty="0">
                <a:solidFill>
                  <a:schemeClr val="bg1"/>
                </a:solidFill>
              </a:rPr>
              <a:t>non-monotonic dose response</a:t>
            </a:r>
            <a:r>
              <a:rPr lang="en-US" dirty="0">
                <a:solidFill>
                  <a:schemeClr val="bg1"/>
                </a:solidFill>
              </a:rPr>
              <a:t>). </a:t>
            </a: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p:txBody>
      </p:sp>
    </p:spTree>
    <p:extLst>
      <p:ext uri="{BB962C8B-B14F-4D97-AF65-F5344CB8AC3E}">
        <p14:creationId xmlns:p14="http://schemas.microsoft.com/office/powerpoint/2010/main" val="167109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Where I’m coming from</a:t>
            </a:r>
          </a:p>
        </p:txBody>
      </p:sp>
      <p:sp>
        <p:nvSpPr>
          <p:cNvPr id="4" name="Content Placeholder 3">
            <a:extLst>
              <a:ext uri="{FF2B5EF4-FFF2-40B4-BE49-F238E27FC236}">
                <a16:creationId xmlns:a16="http://schemas.microsoft.com/office/drawing/2014/main" id="{B4AC2656-F7DF-234F-A3E4-0A463618240E}"/>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91EA1042-B699-F24F-8BA0-4932BE3FB8E1}"/>
              </a:ext>
            </a:extLst>
          </p:cNvPr>
          <p:cNvPicPr>
            <a:picLocks noChangeAspect="1"/>
          </p:cNvPicPr>
          <p:nvPr/>
        </p:nvPicPr>
        <p:blipFill>
          <a:blip r:embed="rId3"/>
          <a:stretch>
            <a:fillRect/>
          </a:stretch>
        </p:blipFill>
        <p:spPr>
          <a:xfrm>
            <a:off x="282466" y="1526292"/>
            <a:ext cx="5950169" cy="3950912"/>
          </a:xfrm>
          <a:prstGeom prst="rect">
            <a:avLst/>
          </a:prstGeom>
        </p:spPr>
      </p:pic>
      <p:pic>
        <p:nvPicPr>
          <p:cNvPr id="13" name="Picture 12">
            <a:extLst>
              <a:ext uri="{FF2B5EF4-FFF2-40B4-BE49-F238E27FC236}">
                <a16:creationId xmlns:a16="http://schemas.microsoft.com/office/drawing/2014/main" id="{EDF9047E-BBDB-8847-84EE-573F9B9027D6}"/>
              </a:ext>
            </a:extLst>
          </p:cNvPr>
          <p:cNvPicPr>
            <a:picLocks noChangeAspect="1"/>
          </p:cNvPicPr>
          <p:nvPr/>
        </p:nvPicPr>
        <p:blipFill>
          <a:blip r:embed="rId4"/>
          <a:stretch>
            <a:fillRect/>
          </a:stretch>
        </p:blipFill>
        <p:spPr>
          <a:xfrm>
            <a:off x="5407134" y="2603551"/>
            <a:ext cx="6502400" cy="3657600"/>
          </a:xfrm>
          <a:prstGeom prst="rect">
            <a:avLst/>
          </a:prstGeom>
        </p:spPr>
      </p:pic>
      <p:sp>
        <p:nvSpPr>
          <p:cNvPr id="14" name="TextBox 13">
            <a:extLst>
              <a:ext uri="{FF2B5EF4-FFF2-40B4-BE49-F238E27FC236}">
                <a16:creationId xmlns:a16="http://schemas.microsoft.com/office/drawing/2014/main" id="{57971FA4-2537-6D45-BE6B-929345ACF975}"/>
              </a:ext>
            </a:extLst>
          </p:cNvPr>
          <p:cNvSpPr txBox="1"/>
          <p:nvPr/>
        </p:nvSpPr>
        <p:spPr>
          <a:xfrm>
            <a:off x="282466" y="1607392"/>
            <a:ext cx="2414587" cy="646331"/>
          </a:xfrm>
          <a:prstGeom prst="rect">
            <a:avLst/>
          </a:prstGeom>
          <a:noFill/>
        </p:spPr>
        <p:txBody>
          <a:bodyPr wrap="square" rtlCol="0">
            <a:spAutoFit/>
          </a:bodyPr>
          <a:lstStyle/>
          <a:p>
            <a:pPr algn="ctr"/>
            <a:r>
              <a:rPr lang="en-US" dirty="0">
                <a:solidFill>
                  <a:schemeClr val="bg1"/>
                </a:solidFill>
              </a:rPr>
              <a:t>Williams College</a:t>
            </a:r>
          </a:p>
          <a:p>
            <a:pPr algn="ctr"/>
            <a:r>
              <a:rPr lang="en-US" dirty="0">
                <a:solidFill>
                  <a:schemeClr val="bg1"/>
                </a:solidFill>
              </a:rPr>
              <a:t>Williamstown, MA USA</a:t>
            </a:r>
          </a:p>
        </p:txBody>
      </p:sp>
      <p:sp>
        <p:nvSpPr>
          <p:cNvPr id="8" name="TextBox 7">
            <a:extLst>
              <a:ext uri="{FF2B5EF4-FFF2-40B4-BE49-F238E27FC236}">
                <a16:creationId xmlns:a16="http://schemas.microsoft.com/office/drawing/2014/main" id="{ED29A2E5-5DB9-A34B-8ABC-D588B35E1DFC}"/>
              </a:ext>
            </a:extLst>
          </p:cNvPr>
          <p:cNvSpPr txBox="1"/>
          <p:nvPr/>
        </p:nvSpPr>
        <p:spPr>
          <a:xfrm>
            <a:off x="7192621" y="1546955"/>
            <a:ext cx="3391716" cy="1200329"/>
          </a:xfrm>
          <a:prstGeom prst="rect">
            <a:avLst/>
          </a:prstGeom>
          <a:noFill/>
        </p:spPr>
        <p:txBody>
          <a:bodyPr wrap="square" rtlCol="0">
            <a:spAutoFit/>
          </a:bodyPr>
          <a:lstStyle/>
          <a:p>
            <a:pPr algn="ctr"/>
            <a:r>
              <a:rPr lang="en-US" dirty="0">
                <a:solidFill>
                  <a:schemeClr val="bg1"/>
                </a:solidFill>
              </a:rPr>
              <a:t>Small Liberal Arts Colleges</a:t>
            </a:r>
          </a:p>
          <a:p>
            <a:pPr algn="ctr"/>
            <a:r>
              <a:rPr lang="en-US" dirty="0">
                <a:solidFill>
                  <a:schemeClr val="bg1"/>
                </a:solidFill>
              </a:rPr>
              <a:t>~2000 undergraduate students</a:t>
            </a:r>
          </a:p>
          <a:p>
            <a:pPr algn="ctr"/>
            <a:r>
              <a:rPr lang="en-US" dirty="0">
                <a:solidFill>
                  <a:schemeClr val="bg1"/>
                </a:solidFill>
              </a:rPr>
              <a:t>Teacher-scholar model</a:t>
            </a:r>
          </a:p>
          <a:p>
            <a:pPr algn="ctr"/>
            <a:endParaRPr lang="en-US" dirty="0">
              <a:solidFill>
                <a:schemeClr val="bg1"/>
              </a:solidFill>
            </a:endParaRPr>
          </a:p>
        </p:txBody>
      </p:sp>
      <p:sp>
        <p:nvSpPr>
          <p:cNvPr id="9" name="TextBox 8">
            <a:extLst>
              <a:ext uri="{FF2B5EF4-FFF2-40B4-BE49-F238E27FC236}">
                <a16:creationId xmlns:a16="http://schemas.microsoft.com/office/drawing/2014/main" id="{5397117D-851E-3548-8A3B-52703FAA37C9}"/>
              </a:ext>
            </a:extLst>
          </p:cNvPr>
          <p:cNvSpPr txBox="1"/>
          <p:nvPr/>
        </p:nvSpPr>
        <p:spPr>
          <a:xfrm>
            <a:off x="5189902" y="2620248"/>
            <a:ext cx="2414587" cy="646331"/>
          </a:xfrm>
          <a:prstGeom prst="rect">
            <a:avLst/>
          </a:prstGeom>
          <a:noFill/>
        </p:spPr>
        <p:txBody>
          <a:bodyPr wrap="square" rtlCol="0">
            <a:spAutoFit/>
          </a:bodyPr>
          <a:lstStyle/>
          <a:p>
            <a:pPr algn="ctr"/>
            <a:r>
              <a:rPr lang="en-US" dirty="0">
                <a:solidFill>
                  <a:schemeClr val="bg1"/>
                </a:solidFill>
              </a:rPr>
              <a:t>Macalester College</a:t>
            </a:r>
          </a:p>
          <a:p>
            <a:pPr algn="ctr"/>
            <a:r>
              <a:rPr lang="en-US" dirty="0">
                <a:solidFill>
                  <a:schemeClr val="bg1"/>
                </a:solidFill>
              </a:rPr>
              <a:t>St. Paul, MN USA</a:t>
            </a:r>
          </a:p>
        </p:txBody>
      </p:sp>
      <p:sp>
        <p:nvSpPr>
          <p:cNvPr id="3" name="TextBox 2">
            <a:extLst>
              <a:ext uri="{FF2B5EF4-FFF2-40B4-BE49-F238E27FC236}">
                <a16:creationId xmlns:a16="http://schemas.microsoft.com/office/drawing/2014/main" id="{E86E053A-9F0C-B64F-BD0D-EDED8CB7FC44}"/>
              </a:ext>
            </a:extLst>
          </p:cNvPr>
          <p:cNvSpPr txBox="1"/>
          <p:nvPr/>
        </p:nvSpPr>
        <p:spPr>
          <a:xfrm>
            <a:off x="7814243" y="6261151"/>
            <a:ext cx="2770094" cy="369332"/>
          </a:xfrm>
          <a:prstGeom prst="rect">
            <a:avLst/>
          </a:prstGeom>
          <a:noFill/>
        </p:spPr>
        <p:txBody>
          <a:bodyPr wrap="square" rtlCol="0">
            <a:spAutoFit/>
          </a:bodyPr>
          <a:lstStyle/>
          <a:p>
            <a:pPr algn="ctr"/>
            <a:r>
              <a:rPr lang="en-US" dirty="0">
                <a:solidFill>
                  <a:schemeClr val="bg1"/>
                </a:solidFill>
              </a:rPr>
              <a:t>We are hiring!</a:t>
            </a:r>
          </a:p>
        </p:txBody>
      </p:sp>
    </p:spTree>
    <p:extLst>
      <p:ext uri="{BB962C8B-B14F-4D97-AF65-F5344CB8AC3E}">
        <p14:creationId xmlns:p14="http://schemas.microsoft.com/office/powerpoint/2010/main" val="175848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Notation</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fontScale="92500"/>
          </a:bodyPr>
          <a:lstStyle/>
          <a:p>
            <a:pPr marL="0" indent="0" algn="ctr" defTabSz="457200">
              <a:lnSpc>
                <a:spcPct val="120000"/>
              </a:lnSpc>
              <a:spcBef>
                <a:spcPts val="0"/>
              </a:spcBef>
              <a:buSzTx/>
              <a:buNone/>
              <a:defRPr sz="3500">
                <a:latin typeface="Helvetica"/>
                <a:ea typeface="Helvetica"/>
                <a:cs typeface="Helvetica"/>
                <a:sym typeface="Helvetica"/>
              </a:defRPr>
            </a:pPr>
            <a:r>
              <a:rPr lang="en-US" dirty="0">
                <a:solidFill>
                  <a:schemeClr val="bg1"/>
                </a:solidFill>
              </a:rPr>
              <a:t>Let                                  be an outcome vector measured at observation times                             .</a:t>
            </a:r>
          </a:p>
          <a:p>
            <a:pPr marL="0" indent="0" algn="ctr" defTabSz="457200">
              <a:lnSpc>
                <a:spcPct val="120000"/>
              </a:lnSpc>
              <a:spcBef>
                <a:spcPts val="0"/>
              </a:spcBef>
              <a:buSzTx/>
              <a:buNone/>
              <a:defRPr sz="3500">
                <a:latin typeface="Helvetica"/>
                <a:ea typeface="Helvetica"/>
                <a:cs typeface="Helvetica"/>
                <a:sym typeface="Helvetica"/>
              </a:defRPr>
            </a:pPr>
            <a:endParaRPr lang="en-US" dirty="0">
              <a:solidFill>
                <a:schemeClr val="bg1"/>
              </a:solidFill>
            </a:endParaRPr>
          </a:p>
          <a:p>
            <a:pPr marL="0" indent="0" algn="ctr" defTabSz="457200">
              <a:lnSpc>
                <a:spcPct val="120000"/>
              </a:lnSpc>
              <a:spcBef>
                <a:spcPts val="0"/>
              </a:spcBef>
              <a:buSzTx/>
              <a:buNone/>
              <a:defRPr sz="3500">
                <a:latin typeface="Helvetica"/>
                <a:ea typeface="Helvetica"/>
                <a:cs typeface="Helvetica"/>
                <a:sym typeface="Helvetica"/>
              </a:defRPr>
            </a:pPr>
            <a:r>
              <a:rPr lang="en-US" dirty="0">
                <a:solidFill>
                  <a:schemeClr val="bg1"/>
                </a:solidFill>
              </a:rPr>
              <a:t>We assume the outcome is generated from a smooth underlying function of time,                            .              </a:t>
            </a:r>
          </a:p>
          <a:p>
            <a:pPr marL="0" indent="0" algn="ctr" defTabSz="457200">
              <a:lnSpc>
                <a:spcPct val="120000"/>
              </a:lnSpc>
              <a:spcBef>
                <a:spcPts val="0"/>
              </a:spcBef>
              <a:buSzTx/>
              <a:buNone/>
              <a:defRPr sz="3500">
                <a:latin typeface="Helvetica"/>
                <a:ea typeface="Helvetica"/>
                <a:cs typeface="Helvetica"/>
                <a:sym typeface="Helvetica"/>
              </a:defRPr>
            </a:pPr>
            <a:endParaRPr lang="en-US" dirty="0">
              <a:solidFill>
                <a:schemeClr val="bg1"/>
              </a:solidFill>
            </a:endParaRPr>
          </a:p>
          <a:p>
            <a:pPr marL="0" indent="0" algn="ctr" defTabSz="457200">
              <a:lnSpc>
                <a:spcPct val="120000"/>
              </a:lnSpc>
              <a:spcBef>
                <a:spcPts val="0"/>
              </a:spcBef>
              <a:buSzTx/>
              <a:buNone/>
              <a:defRPr sz="3500">
                <a:latin typeface="Helvetica"/>
                <a:ea typeface="Helvetica"/>
                <a:cs typeface="Helvetica"/>
                <a:sym typeface="Helvetica"/>
              </a:defRPr>
            </a:pPr>
            <a:r>
              <a:rPr lang="en-US" dirty="0">
                <a:solidFill>
                  <a:schemeClr val="bg1"/>
                </a:solidFill>
              </a:rPr>
              <a:t>Let                                 be a vector of baseline variables.</a:t>
            </a:r>
          </a:p>
          <a:p>
            <a:pPr marL="0" indent="0" algn="ctr" defTabSz="457200">
              <a:lnSpc>
                <a:spcPct val="120000"/>
              </a:lnSpc>
              <a:spcBef>
                <a:spcPts val="0"/>
              </a:spcBef>
              <a:buSzTx/>
              <a:buNone/>
              <a:defRPr sz="3500">
                <a:latin typeface="Helvetica"/>
                <a:ea typeface="Helvetica"/>
                <a:cs typeface="Helvetica"/>
                <a:sym typeface="Helvetica"/>
              </a:defRPr>
            </a:pPr>
            <a:endParaRPr lang="en-US" dirty="0">
              <a:solidFill>
                <a:schemeClr val="bg1"/>
              </a:solidFill>
            </a:endParaRPr>
          </a:p>
          <a:p>
            <a:pPr marL="0" indent="0" algn="ctr" defTabSz="365760">
              <a:lnSpc>
                <a:spcPct val="120000"/>
              </a:lnSpc>
              <a:spcBef>
                <a:spcPts val="0"/>
              </a:spcBef>
              <a:buNone/>
              <a:defRPr sz="2800">
                <a:latin typeface="Helvetica"/>
                <a:ea typeface="Helvetica"/>
                <a:cs typeface="Helvetica"/>
                <a:sym typeface="Helvetica"/>
              </a:defRPr>
            </a:pPr>
            <a:endParaRPr lang="en-US" dirty="0">
              <a:solidFill>
                <a:schemeClr val="bg1"/>
              </a:solidFill>
            </a:endParaRPr>
          </a:p>
        </p:txBody>
      </p:sp>
      <p:pic>
        <p:nvPicPr>
          <p:cNvPr id="5" name="Picture 4">
            <a:extLst>
              <a:ext uri="{FF2B5EF4-FFF2-40B4-BE49-F238E27FC236}">
                <a16:creationId xmlns:a16="http://schemas.microsoft.com/office/drawing/2014/main" id="{84FC9BD6-CEE7-B94D-B7BF-6AFD34DDD441}"/>
              </a:ext>
            </a:extLst>
          </p:cNvPr>
          <p:cNvPicPr>
            <a:picLocks noChangeAspect="1"/>
          </p:cNvPicPr>
          <p:nvPr/>
        </p:nvPicPr>
        <p:blipFill>
          <a:blip r:embed="rId2"/>
          <a:stretch>
            <a:fillRect/>
          </a:stretch>
        </p:blipFill>
        <p:spPr>
          <a:xfrm>
            <a:off x="1964154" y="1906103"/>
            <a:ext cx="3162300" cy="457200"/>
          </a:xfrm>
          <a:prstGeom prst="rect">
            <a:avLst/>
          </a:prstGeom>
        </p:spPr>
      </p:pic>
      <p:pic>
        <p:nvPicPr>
          <p:cNvPr id="6" name="Picture 5">
            <a:extLst>
              <a:ext uri="{FF2B5EF4-FFF2-40B4-BE49-F238E27FC236}">
                <a16:creationId xmlns:a16="http://schemas.microsoft.com/office/drawing/2014/main" id="{DFC08370-4ABF-9B41-AEC9-2DA0D13D537A}"/>
              </a:ext>
            </a:extLst>
          </p:cNvPr>
          <p:cNvPicPr>
            <a:picLocks noChangeAspect="1"/>
          </p:cNvPicPr>
          <p:nvPr/>
        </p:nvPicPr>
        <p:blipFill>
          <a:blip r:embed="rId3"/>
          <a:stretch>
            <a:fillRect/>
          </a:stretch>
        </p:blipFill>
        <p:spPr>
          <a:xfrm>
            <a:off x="6402835" y="2515663"/>
            <a:ext cx="3009900" cy="457200"/>
          </a:xfrm>
          <a:prstGeom prst="rect">
            <a:avLst/>
          </a:prstGeom>
        </p:spPr>
      </p:pic>
      <p:pic>
        <p:nvPicPr>
          <p:cNvPr id="7" name="Picture 6">
            <a:extLst>
              <a:ext uri="{FF2B5EF4-FFF2-40B4-BE49-F238E27FC236}">
                <a16:creationId xmlns:a16="http://schemas.microsoft.com/office/drawing/2014/main" id="{8698EBB1-01C3-8040-BD89-36FEEC163DC5}"/>
              </a:ext>
            </a:extLst>
          </p:cNvPr>
          <p:cNvPicPr>
            <a:picLocks noChangeAspect="1"/>
          </p:cNvPicPr>
          <p:nvPr/>
        </p:nvPicPr>
        <p:blipFill>
          <a:blip r:embed="rId4"/>
          <a:stretch>
            <a:fillRect/>
          </a:stretch>
        </p:blipFill>
        <p:spPr>
          <a:xfrm>
            <a:off x="7023298" y="4247610"/>
            <a:ext cx="2895600" cy="457200"/>
          </a:xfrm>
          <a:prstGeom prst="rect">
            <a:avLst/>
          </a:prstGeom>
        </p:spPr>
      </p:pic>
      <p:pic>
        <p:nvPicPr>
          <p:cNvPr id="8" name="Picture 7">
            <a:extLst>
              <a:ext uri="{FF2B5EF4-FFF2-40B4-BE49-F238E27FC236}">
                <a16:creationId xmlns:a16="http://schemas.microsoft.com/office/drawing/2014/main" id="{443D3ADF-468E-6C49-A27E-8BC8A6CD29A5}"/>
              </a:ext>
            </a:extLst>
          </p:cNvPr>
          <p:cNvPicPr>
            <a:picLocks noChangeAspect="1"/>
          </p:cNvPicPr>
          <p:nvPr/>
        </p:nvPicPr>
        <p:blipFill>
          <a:blip r:embed="rId5"/>
          <a:stretch>
            <a:fillRect/>
          </a:stretch>
        </p:blipFill>
        <p:spPr>
          <a:xfrm>
            <a:off x="1793672" y="5465055"/>
            <a:ext cx="3200400" cy="457200"/>
          </a:xfrm>
          <a:prstGeom prst="rect">
            <a:avLst/>
          </a:prstGeom>
        </p:spPr>
      </p:pic>
    </p:spTree>
    <p:extLst>
      <p:ext uri="{BB962C8B-B14F-4D97-AF65-F5344CB8AC3E}">
        <p14:creationId xmlns:p14="http://schemas.microsoft.com/office/powerpoint/2010/main" val="1491414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Similarity</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defTabSz="457200">
              <a:lnSpc>
                <a:spcPct val="120000"/>
              </a:lnSpc>
              <a:spcBef>
                <a:spcPts val="0"/>
              </a:spcBef>
              <a:defRPr sz="3500">
                <a:latin typeface="Helvetica"/>
                <a:ea typeface="Helvetica"/>
                <a:cs typeface="Helvetica"/>
                <a:sym typeface="Helvetica"/>
              </a:defRPr>
            </a:pPr>
            <a:r>
              <a:rPr lang="en-US" dirty="0">
                <a:solidFill>
                  <a:schemeClr val="bg1"/>
                </a:solidFill>
              </a:rPr>
              <a:t>Vector-based dissimilarities </a:t>
            </a:r>
            <a:r>
              <a:rPr lang="en-US" u="sng" dirty="0">
                <a:solidFill>
                  <a:schemeClr val="bg1"/>
                </a:solidFill>
              </a:rPr>
              <a:t>cannot</a:t>
            </a:r>
            <a:r>
              <a:rPr lang="en-US" dirty="0">
                <a:solidFill>
                  <a:schemeClr val="bg1"/>
                </a:solidFill>
              </a:rPr>
              <a:t> be applied directly to raw data due to irregular, unbalanced vectors,                             .</a:t>
            </a: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457200">
              <a:lnSpc>
                <a:spcPct val="120000"/>
              </a:lnSpc>
              <a:spcBef>
                <a:spcPts val="0"/>
              </a:spcBef>
              <a:defRPr sz="3500">
                <a:latin typeface="Helvetica"/>
                <a:ea typeface="Helvetica"/>
                <a:cs typeface="Helvetica"/>
                <a:sym typeface="Helvetica"/>
              </a:defRPr>
            </a:pPr>
            <a:r>
              <a:rPr lang="en-US" dirty="0">
                <a:solidFill>
                  <a:schemeClr val="bg1"/>
                </a:solidFill>
              </a:rPr>
              <a:t>Dissimilarities can be used if we can estimate non-linear functions,        .</a:t>
            </a: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p:txBody>
      </p:sp>
      <p:pic>
        <p:nvPicPr>
          <p:cNvPr id="5" name="Picture 4">
            <a:extLst>
              <a:ext uri="{FF2B5EF4-FFF2-40B4-BE49-F238E27FC236}">
                <a16:creationId xmlns:a16="http://schemas.microsoft.com/office/drawing/2014/main" id="{84FC9BD6-CEE7-B94D-B7BF-6AFD34DDD441}"/>
              </a:ext>
            </a:extLst>
          </p:cNvPr>
          <p:cNvPicPr>
            <a:picLocks noChangeAspect="1"/>
          </p:cNvPicPr>
          <p:nvPr/>
        </p:nvPicPr>
        <p:blipFill>
          <a:blip r:embed="rId2"/>
          <a:stretch>
            <a:fillRect/>
          </a:stretch>
        </p:blipFill>
        <p:spPr>
          <a:xfrm>
            <a:off x="2933700" y="3214020"/>
            <a:ext cx="3162300" cy="457200"/>
          </a:xfrm>
          <a:prstGeom prst="rect">
            <a:avLst/>
          </a:prstGeom>
        </p:spPr>
      </p:pic>
      <p:pic>
        <p:nvPicPr>
          <p:cNvPr id="4" name="Picture 3">
            <a:extLst>
              <a:ext uri="{FF2B5EF4-FFF2-40B4-BE49-F238E27FC236}">
                <a16:creationId xmlns:a16="http://schemas.microsoft.com/office/drawing/2014/main" id="{FB61F8BB-0883-CD47-BFBB-9C3B18DA9B5E}"/>
              </a:ext>
            </a:extLst>
          </p:cNvPr>
          <p:cNvPicPr>
            <a:picLocks noChangeAspect="1"/>
          </p:cNvPicPr>
          <p:nvPr/>
        </p:nvPicPr>
        <p:blipFill>
          <a:blip r:embed="rId3"/>
          <a:stretch>
            <a:fillRect/>
          </a:stretch>
        </p:blipFill>
        <p:spPr>
          <a:xfrm>
            <a:off x="4318438" y="5134158"/>
            <a:ext cx="800100" cy="457200"/>
          </a:xfrm>
          <a:prstGeom prst="rect">
            <a:avLst/>
          </a:prstGeom>
        </p:spPr>
      </p:pic>
    </p:spTree>
    <p:extLst>
      <p:ext uri="{BB962C8B-B14F-4D97-AF65-F5344CB8AC3E}">
        <p14:creationId xmlns:p14="http://schemas.microsoft.com/office/powerpoint/2010/main" val="1348143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Splines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lnSpcReduction="10000"/>
          </a:bodyPr>
          <a:lstStyle/>
          <a:p>
            <a:pPr defTabSz="457200">
              <a:lnSpc>
                <a:spcPct val="120000"/>
              </a:lnSpc>
              <a:spcBef>
                <a:spcPts val="0"/>
              </a:spcBef>
              <a:defRPr sz="3500">
                <a:latin typeface="Helvetica"/>
                <a:ea typeface="Helvetica"/>
                <a:cs typeface="Helvetica"/>
                <a:sym typeface="Helvetica"/>
              </a:defRPr>
            </a:pPr>
            <a:r>
              <a:rPr lang="en-US" dirty="0">
                <a:solidFill>
                  <a:schemeClr val="bg1"/>
                </a:solidFill>
              </a:rPr>
              <a:t>Estimate individual smooth BMI trajectories with piecewise polynomials of degree d</a:t>
            </a: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457200">
              <a:lnSpc>
                <a:spcPct val="120000"/>
              </a:lnSpc>
              <a:spcBef>
                <a:spcPts val="0"/>
              </a:spcBef>
              <a:defRPr sz="3500">
                <a:latin typeface="Helvetica"/>
                <a:ea typeface="Helvetica"/>
                <a:cs typeface="Helvetica"/>
                <a:sym typeface="Helvetica"/>
              </a:defRPr>
            </a:pPr>
            <a:r>
              <a:rPr lang="en-US" dirty="0">
                <a:solidFill>
                  <a:schemeClr val="bg1"/>
                </a:solidFill>
              </a:rPr>
              <a:t>Break up the time axis into intervals by placing </a:t>
            </a:r>
            <a:r>
              <a:rPr lang="en-US" i="1" dirty="0">
                <a:solidFill>
                  <a:schemeClr val="bg1"/>
                </a:solidFill>
              </a:rPr>
              <a:t>knots</a:t>
            </a:r>
            <a:r>
              <a:rPr lang="en-US" dirty="0">
                <a:solidFill>
                  <a:schemeClr val="bg1"/>
                </a:solidFill>
              </a:rPr>
              <a:t> at the interval endpoints</a:t>
            </a: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457200">
              <a:lnSpc>
                <a:spcPct val="120000"/>
              </a:lnSpc>
              <a:spcBef>
                <a:spcPts val="0"/>
              </a:spcBef>
              <a:defRPr sz="3500">
                <a:latin typeface="Helvetica"/>
                <a:ea typeface="Helvetica"/>
                <a:cs typeface="Helvetica"/>
                <a:sym typeface="Helvetica"/>
              </a:defRPr>
            </a:pPr>
            <a:r>
              <a:rPr lang="en-US" dirty="0">
                <a:solidFill>
                  <a:schemeClr val="bg1"/>
                </a:solidFill>
              </a:rPr>
              <a:t>Fit a different polynomial within each interval</a:t>
            </a: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p:txBody>
      </p:sp>
    </p:spTree>
    <p:extLst>
      <p:ext uri="{BB962C8B-B14F-4D97-AF65-F5344CB8AC3E}">
        <p14:creationId xmlns:p14="http://schemas.microsoft.com/office/powerpoint/2010/main" val="81089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Splines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p:txBody>
      </p:sp>
      <p:pic>
        <p:nvPicPr>
          <p:cNvPr id="8" name="Picture 7">
            <a:extLst>
              <a:ext uri="{FF2B5EF4-FFF2-40B4-BE49-F238E27FC236}">
                <a16:creationId xmlns:a16="http://schemas.microsoft.com/office/drawing/2014/main" id="{5747C053-7AD2-0C4F-A710-F59D43E837D3}"/>
              </a:ext>
            </a:extLst>
          </p:cNvPr>
          <p:cNvPicPr>
            <a:picLocks noChangeAspect="1"/>
          </p:cNvPicPr>
          <p:nvPr/>
        </p:nvPicPr>
        <p:blipFill>
          <a:blip r:embed="rId3"/>
          <a:stretch>
            <a:fillRect/>
          </a:stretch>
        </p:blipFill>
        <p:spPr>
          <a:xfrm>
            <a:off x="2494547" y="1534929"/>
            <a:ext cx="7202905" cy="4932729"/>
          </a:xfrm>
          <a:prstGeom prst="rect">
            <a:avLst/>
          </a:prstGeom>
        </p:spPr>
      </p:pic>
    </p:spTree>
    <p:extLst>
      <p:ext uri="{BB962C8B-B14F-4D97-AF65-F5344CB8AC3E}">
        <p14:creationId xmlns:p14="http://schemas.microsoft.com/office/powerpoint/2010/main" val="4232382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B-Splines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defTabSz="457200">
              <a:lnSpc>
                <a:spcPct val="120000"/>
              </a:lnSpc>
              <a:spcBef>
                <a:spcPts val="0"/>
              </a:spcBef>
              <a:defRPr sz="3500">
                <a:latin typeface="Helvetica"/>
                <a:ea typeface="Helvetica"/>
                <a:cs typeface="Helvetica"/>
                <a:sym typeface="Helvetica"/>
              </a:defRPr>
            </a:pPr>
            <a:r>
              <a:rPr lang="en-US" sz="3600" dirty="0">
                <a:solidFill>
                  <a:schemeClr val="bg1"/>
                </a:solidFill>
                <a:ea typeface="Helvetica"/>
                <a:cs typeface="Helvetica"/>
                <a:sym typeface="Helvetica"/>
              </a:rPr>
              <a:t>B-splines are spline functions that can be written as linear combination of basis functions, </a:t>
            </a:r>
            <a:r>
              <a:rPr lang="en-US" sz="3600" i="1" dirty="0" err="1">
                <a:solidFill>
                  <a:schemeClr val="bg1"/>
                </a:solidFill>
                <a:ea typeface="Helvetica"/>
                <a:cs typeface="Helvetica"/>
                <a:sym typeface="Helvetica"/>
              </a:rPr>
              <a:t>B</a:t>
            </a:r>
            <a:r>
              <a:rPr lang="en-US" sz="3600" i="1" baseline="-25000" dirty="0" err="1">
                <a:solidFill>
                  <a:schemeClr val="bg1"/>
                </a:solidFill>
                <a:ea typeface="Helvetica"/>
                <a:cs typeface="Helvetica"/>
                <a:sym typeface="Helvetica"/>
              </a:rPr>
              <a:t>k</a:t>
            </a:r>
            <a:r>
              <a:rPr lang="en-US" i="1" baseline="-25000" dirty="0" err="1">
                <a:solidFill>
                  <a:schemeClr val="bg1"/>
                </a:solidFill>
                <a:ea typeface="Helvetica"/>
                <a:cs typeface="Helvetica"/>
                <a:sym typeface="Helvetica"/>
              </a:rPr>
              <a:t>,d</a:t>
            </a:r>
            <a:r>
              <a:rPr lang="en-US" sz="3600" i="1" dirty="0">
                <a:solidFill>
                  <a:schemeClr val="bg1"/>
                </a:solidFill>
                <a:ea typeface="Helvetica"/>
                <a:cs typeface="Helvetica"/>
                <a:sym typeface="Helvetica"/>
              </a:rPr>
              <a:t>(t), </a:t>
            </a:r>
            <a:r>
              <a:rPr lang="en-US" sz="3600" dirty="0">
                <a:solidFill>
                  <a:schemeClr val="bg1"/>
                </a:solidFill>
                <a:ea typeface="Helvetica"/>
                <a:cs typeface="Helvetica"/>
                <a:sym typeface="Helvetica"/>
              </a:rPr>
              <a:t>with some “nice” properties (</a:t>
            </a:r>
            <a:r>
              <a:rPr lang="en-US" sz="3600" i="1" dirty="0">
                <a:solidFill>
                  <a:schemeClr val="bg1"/>
                </a:solidFill>
                <a:ea typeface="Helvetica"/>
                <a:cs typeface="Helvetica"/>
                <a:sym typeface="Helvetica"/>
              </a:rPr>
              <a:t>continuous function and derivatives</a:t>
            </a:r>
            <a:r>
              <a:rPr lang="en-US" sz="3600" dirty="0">
                <a:solidFill>
                  <a:schemeClr val="bg1"/>
                </a:solidFill>
                <a:ea typeface="Helvetica"/>
                <a:cs typeface="Helvetica"/>
                <a:sym typeface="Helvetica"/>
              </a:rPr>
              <a:t>)</a:t>
            </a: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p:txBody>
      </p:sp>
      <p:pic>
        <p:nvPicPr>
          <p:cNvPr id="4" name="Picture 3">
            <a:extLst>
              <a:ext uri="{FF2B5EF4-FFF2-40B4-BE49-F238E27FC236}">
                <a16:creationId xmlns:a16="http://schemas.microsoft.com/office/drawing/2014/main" id="{843A096B-5DB5-974F-82BE-618CDF70D2EB}"/>
              </a:ext>
            </a:extLst>
          </p:cNvPr>
          <p:cNvPicPr>
            <a:picLocks noChangeAspect="1"/>
          </p:cNvPicPr>
          <p:nvPr/>
        </p:nvPicPr>
        <p:blipFill>
          <a:blip r:embed="rId3"/>
          <a:stretch>
            <a:fillRect/>
          </a:stretch>
        </p:blipFill>
        <p:spPr>
          <a:xfrm>
            <a:off x="4109787" y="4665580"/>
            <a:ext cx="3619500" cy="876300"/>
          </a:xfrm>
          <a:prstGeom prst="rect">
            <a:avLst/>
          </a:prstGeom>
        </p:spPr>
      </p:pic>
    </p:spTree>
    <p:extLst>
      <p:ext uri="{BB962C8B-B14F-4D97-AF65-F5344CB8AC3E}">
        <p14:creationId xmlns:p14="http://schemas.microsoft.com/office/powerpoint/2010/main" val="2408670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Similarity Measure</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lvl="1" defTabSz="457200">
              <a:lnSpc>
                <a:spcPct val="120000"/>
              </a:lnSpc>
              <a:spcBef>
                <a:spcPts val="0"/>
              </a:spcBef>
              <a:defRPr sz="3500">
                <a:latin typeface="Helvetica"/>
                <a:ea typeface="Helvetica"/>
                <a:cs typeface="Helvetica"/>
                <a:sym typeface="Helvetica"/>
              </a:defRPr>
            </a:pPr>
            <a:r>
              <a:rPr lang="en-US" sz="3200" dirty="0">
                <a:solidFill>
                  <a:schemeClr val="bg1"/>
                </a:solidFill>
                <a:ea typeface="Helvetica"/>
                <a:cs typeface="Helvetica"/>
                <a:sym typeface="Helvetica"/>
              </a:rPr>
              <a:t>Distance between function values on a grid of times</a:t>
            </a:r>
          </a:p>
          <a:p>
            <a:pPr lvl="1" defTabSz="457200">
              <a:lnSpc>
                <a:spcPct val="120000"/>
              </a:lnSpc>
              <a:spcBef>
                <a:spcPts val="0"/>
              </a:spcBef>
              <a:defRPr sz="3500">
                <a:latin typeface="Helvetica"/>
                <a:ea typeface="Helvetica"/>
                <a:cs typeface="Helvetica"/>
                <a:sym typeface="Helvetica"/>
              </a:defRPr>
            </a:pPr>
            <a:endParaRPr lang="en-US" sz="3200" dirty="0">
              <a:solidFill>
                <a:schemeClr val="bg1"/>
              </a:solidFill>
              <a:ea typeface="Helvetica"/>
              <a:cs typeface="Helvetica"/>
              <a:sym typeface="Helvetica"/>
            </a:endParaRPr>
          </a:p>
          <a:p>
            <a:pPr marL="457200" lvl="1" indent="0" defTabSz="457200">
              <a:lnSpc>
                <a:spcPct val="120000"/>
              </a:lnSpc>
              <a:spcBef>
                <a:spcPts val="0"/>
              </a:spcBef>
              <a:buNone/>
              <a:defRPr sz="3500">
                <a:latin typeface="Helvetica"/>
                <a:ea typeface="Helvetica"/>
                <a:cs typeface="Helvetica"/>
                <a:sym typeface="Helvetica"/>
              </a:defRPr>
            </a:pPr>
            <a:endParaRPr lang="en-US" sz="3200" dirty="0">
              <a:solidFill>
                <a:schemeClr val="bg1"/>
              </a:solidFill>
              <a:ea typeface="Helvetica"/>
              <a:cs typeface="Helvetica"/>
              <a:sym typeface="Helvetica"/>
            </a:endParaRPr>
          </a:p>
          <a:p>
            <a:pPr lvl="1" defTabSz="457200">
              <a:lnSpc>
                <a:spcPct val="120000"/>
              </a:lnSpc>
              <a:spcBef>
                <a:spcPts val="0"/>
              </a:spcBef>
              <a:defRPr sz="3500">
                <a:latin typeface="Helvetica"/>
                <a:ea typeface="Helvetica"/>
                <a:cs typeface="Helvetica"/>
                <a:sym typeface="Helvetica"/>
              </a:defRPr>
            </a:pPr>
            <a:endParaRPr lang="en-US" sz="3200" dirty="0">
              <a:solidFill>
                <a:schemeClr val="bg1"/>
              </a:solidFill>
              <a:ea typeface="Helvetica"/>
              <a:cs typeface="Helvetica"/>
              <a:sym typeface="Helvetica"/>
            </a:endParaRPr>
          </a:p>
          <a:p>
            <a:pPr lvl="1" defTabSz="457200">
              <a:lnSpc>
                <a:spcPct val="120000"/>
              </a:lnSpc>
              <a:spcBef>
                <a:spcPts val="0"/>
              </a:spcBef>
              <a:defRPr sz="3500">
                <a:latin typeface="Helvetica"/>
                <a:ea typeface="Helvetica"/>
                <a:cs typeface="Helvetica"/>
                <a:sym typeface="Helvetica"/>
              </a:defRPr>
            </a:pPr>
            <a:endParaRPr lang="en-US" sz="3200" dirty="0">
              <a:solidFill>
                <a:schemeClr val="bg1"/>
              </a:solidFill>
              <a:ea typeface="Helvetica"/>
              <a:cs typeface="Helvetica"/>
              <a:sym typeface="Helvetica"/>
            </a:endParaRPr>
          </a:p>
          <a:p>
            <a:pPr lvl="1" defTabSz="457200">
              <a:lnSpc>
                <a:spcPct val="120000"/>
              </a:lnSpc>
              <a:spcBef>
                <a:spcPts val="0"/>
              </a:spcBef>
              <a:defRPr sz="3500">
                <a:latin typeface="Helvetica"/>
                <a:ea typeface="Helvetica"/>
                <a:cs typeface="Helvetica"/>
                <a:sym typeface="Helvetica"/>
              </a:defRPr>
            </a:pPr>
            <a:r>
              <a:rPr lang="en-US" sz="3200" dirty="0">
                <a:solidFill>
                  <a:schemeClr val="bg1"/>
                </a:solidFill>
                <a:ea typeface="Helvetica"/>
                <a:cs typeface="Helvetica"/>
                <a:sym typeface="Helvetica"/>
              </a:rPr>
              <a:t>Distance between coefficients </a:t>
            </a:r>
            <a:r>
              <a:rPr lang="en-US" sz="1800" dirty="0">
                <a:solidFill>
                  <a:schemeClr val="bg1"/>
                </a:solidFill>
                <a:ea typeface="Helvetica"/>
                <a:cs typeface="Helvetica"/>
                <a:sym typeface="Helvetica"/>
              </a:rPr>
              <a:t>(Abraham et al 2003)</a:t>
            </a: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marL="0" indent="0" defTabSz="457200">
              <a:lnSpc>
                <a:spcPct val="120000"/>
              </a:lnSpc>
              <a:spcBef>
                <a:spcPts val="0"/>
              </a:spcBef>
              <a:buNone/>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p:txBody>
      </p:sp>
      <p:pic>
        <p:nvPicPr>
          <p:cNvPr id="6" name="Picture 5">
            <a:extLst>
              <a:ext uri="{FF2B5EF4-FFF2-40B4-BE49-F238E27FC236}">
                <a16:creationId xmlns:a16="http://schemas.microsoft.com/office/drawing/2014/main" id="{62E83103-A05B-4441-8FE2-567C39A56422}"/>
              </a:ext>
            </a:extLst>
          </p:cNvPr>
          <p:cNvPicPr>
            <a:picLocks noChangeAspect="1"/>
          </p:cNvPicPr>
          <p:nvPr/>
        </p:nvPicPr>
        <p:blipFill>
          <a:blip r:embed="rId3"/>
          <a:stretch>
            <a:fillRect/>
          </a:stretch>
        </p:blipFill>
        <p:spPr>
          <a:xfrm>
            <a:off x="2694836" y="2643795"/>
            <a:ext cx="5410200" cy="1371600"/>
          </a:xfrm>
          <a:prstGeom prst="rect">
            <a:avLst/>
          </a:prstGeom>
        </p:spPr>
      </p:pic>
      <p:pic>
        <p:nvPicPr>
          <p:cNvPr id="7" name="Picture 6">
            <a:extLst>
              <a:ext uri="{FF2B5EF4-FFF2-40B4-BE49-F238E27FC236}">
                <a16:creationId xmlns:a16="http://schemas.microsoft.com/office/drawing/2014/main" id="{9980DACB-76FC-2348-883A-134BE289EB03}"/>
              </a:ext>
            </a:extLst>
          </p:cNvPr>
          <p:cNvPicPr>
            <a:picLocks noChangeAspect="1"/>
          </p:cNvPicPr>
          <p:nvPr/>
        </p:nvPicPr>
        <p:blipFill>
          <a:blip r:embed="rId4"/>
          <a:stretch>
            <a:fillRect/>
          </a:stretch>
        </p:blipFill>
        <p:spPr>
          <a:xfrm>
            <a:off x="2694836" y="5358793"/>
            <a:ext cx="4559300" cy="1143000"/>
          </a:xfrm>
          <a:prstGeom prst="rect">
            <a:avLst/>
          </a:prstGeom>
        </p:spPr>
      </p:pic>
      <p:pic>
        <p:nvPicPr>
          <p:cNvPr id="5" name="Picture 4">
            <a:extLst>
              <a:ext uri="{FF2B5EF4-FFF2-40B4-BE49-F238E27FC236}">
                <a16:creationId xmlns:a16="http://schemas.microsoft.com/office/drawing/2014/main" id="{37A6250C-CFFD-D147-885A-08E40F538CB3}"/>
              </a:ext>
            </a:extLst>
          </p:cNvPr>
          <p:cNvPicPr>
            <a:picLocks noChangeAspect="1"/>
          </p:cNvPicPr>
          <p:nvPr/>
        </p:nvPicPr>
        <p:blipFill>
          <a:blip r:embed="rId5"/>
          <a:stretch>
            <a:fillRect/>
          </a:stretch>
        </p:blipFill>
        <p:spPr>
          <a:xfrm>
            <a:off x="3794311" y="4066383"/>
            <a:ext cx="5410200" cy="774700"/>
          </a:xfrm>
          <a:prstGeom prst="rect">
            <a:avLst/>
          </a:prstGeom>
        </p:spPr>
      </p:pic>
    </p:spTree>
    <p:extLst>
      <p:ext uri="{BB962C8B-B14F-4D97-AF65-F5344CB8AC3E}">
        <p14:creationId xmlns:p14="http://schemas.microsoft.com/office/powerpoint/2010/main" val="392218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a:xfrm>
            <a:off x="838200" y="365125"/>
            <a:ext cx="10515600" cy="1325563"/>
          </a:xfrm>
        </p:spPr>
        <p:txBody>
          <a:bodyPr/>
          <a:lstStyle/>
          <a:p>
            <a:r>
              <a:rPr lang="en-US" dirty="0">
                <a:solidFill>
                  <a:schemeClr val="bg1"/>
                </a:solidFill>
              </a:rPr>
              <a:t>Standard Partition Clustering Process</a:t>
            </a:r>
          </a:p>
        </p:txBody>
      </p:sp>
      <p:sp>
        <p:nvSpPr>
          <p:cNvPr id="8" name="Line">
            <a:extLst>
              <a:ext uri="{FF2B5EF4-FFF2-40B4-BE49-F238E27FC236}">
                <a16:creationId xmlns:a16="http://schemas.microsoft.com/office/drawing/2014/main" id="{2A7F90FD-6BB0-F546-9FAC-60D281EB879F}"/>
              </a:ext>
            </a:extLst>
          </p:cNvPr>
          <p:cNvSpPr/>
          <p:nvPr/>
        </p:nvSpPr>
        <p:spPr>
          <a:xfrm rot="18900000">
            <a:off x="1675332" y="3241686"/>
            <a:ext cx="2081035" cy="389695"/>
          </a:xfrm>
          <a:custGeom>
            <a:avLst/>
            <a:gdLst/>
            <a:ahLst/>
            <a:cxnLst>
              <a:cxn ang="0">
                <a:pos x="wd2" y="hd2"/>
              </a:cxn>
              <a:cxn ang="5400000">
                <a:pos x="wd2" y="hd2"/>
              </a:cxn>
              <a:cxn ang="10800000">
                <a:pos x="wd2" y="hd2"/>
              </a:cxn>
              <a:cxn ang="16200000">
                <a:pos x="wd2" y="hd2"/>
              </a:cxn>
            </a:cxnLst>
            <a:rect l="0" t="0" r="r" b="b"/>
            <a:pathLst>
              <a:path w="21600" h="21600" extrusionOk="0">
                <a:moveTo>
                  <a:pt x="0" y="15001"/>
                </a:moveTo>
                <a:lnTo>
                  <a:pt x="5334" y="0"/>
                </a:lnTo>
                <a:lnTo>
                  <a:pt x="9560" y="7679"/>
                </a:lnTo>
                <a:lnTo>
                  <a:pt x="16725" y="11900"/>
                </a:lnTo>
                <a:lnTo>
                  <a:pt x="21600" y="21600"/>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9" name="Oval">
            <a:extLst>
              <a:ext uri="{FF2B5EF4-FFF2-40B4-BE49-F238E27FC236}">
                <a16:creationId xmlns:a16="http://schemas.microsoft.com/office/drawing/2014/main" id="{1760859E-E660-8C46-8E55-F24AE04FCCB5}"/>
              </a:ext>
            </a:extLst>
          </p:cNvPr>
          <p:cNvSpPr/>
          <p:nvPr/>
        </p:nvSpPr>
        <p:spPr>
          <a:xfrm>
            <a:off x="1982882" y="4114906"/>
            <a:ext cx="113210" cy="121097"/>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0" name="Oval">
            <a:extLst>
              <a:ext uri="{FF2B5EF4-FFF2-40B4-BE49-F238E27FC236}">
                <a16:creationId xmlns:a16="http://schemas.microsoft.com/office/drawing/2014/main" id="{03FF6E46-D25A-8C4B-840E-376835EC97F4}"/>
              </a:ext>
            </a:extLst>
          </p:cNvPr>
          <p:cNvSpPr/>
          <p:nvPr/>
        </p:nvSpPr>
        <p:spPr>
          <a:xfrm>
            <a:off x="2135282" y="3613454"/>
            <a:ext cx="113210"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1" name="Oval">
            <a:extLst>
              <a:ext uri="{FF2B5EF4-FFF2-40B4-BE49-F238E27FC236}">
                <a16:creationId xmlns:a16="http://schemas.microsoft.com/office/drawing/2014/main" id="{B2C88F32-9517-C34A-9A54-7347C440215F}"/>
              </a:ext>
            </a:extLst>
          </p:cNvPr>
          <p:cNvSpPr/>
          <p:nvPr/>
        </p:nvSpPr>
        <p:spPr>
          <a:xfrm>
            <a:off x="2554382" y="3422954"/>
            <a:ext cx="113210"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2" name="Oval">
            <a:extLst>
              <a:ext uri="{FF2B5EF4-FFF2-40B4-BE49-F238E27FC236}">
                <a16:creationId xmlns:a16="http://schemas.microsoft.com/office/drawing/2014/main" id="{0417D19D-DEB1-764C-B425-B425B66066DD}"/>
              </a:ext>
            </a:extLst>
          </p:cNvPr>
          <p:cNvSpPr/>
          <p:nvPr/>
        </p:nvSpPr>
        <p:spPr>
          <a:xfrm>
            <a:off x="3036982" y="3003854"/>
            <a:ext cx="113210"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3" name="Oval">
            <a:extLst>
              <a:ext uri="{FF2B5EF4-FFF2-40B4-BE49-F238E27FC236}">
                <a16:creationId xmlns:a16="http://schemas.microsoft.com/office/drawing/2014/main" id="{537256C4-56E8-DA4E-81AA-C5194DD9BA8A}"/>
              </a:ext>
            </a:extLst>
          </p:cNvPr>
          <p:cNvSpPr/>
          <p:nvPr/>
        </p:nvSpPr>
        <p:spPr>
          <a:xfrm>
            <a:off x="3544982" y="2775254"/>
            <a:ext cx="113210"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4" name="Line">
            <a:extLst>
              <a:ext uri="{FF2B5EF4-FFF2-40B4-BE49-F238E27FC236}">
                <a16:creationId xmlns:a16="http://schemas.microsoft.com/office/drawing/2014/main" id="{799CC4FE-2DC1-6F42-9D09-67A7C0C15324}"/>
              </a:ext>
            </a:extLst>
          </p:cNvPr>
          <p:cNvSpPr/>
          <p:nvPr/>
        </p:nvSpPr>
        <p:spPr>
          <a:xfrm rot="18900000">
            <a:off x="1859645" y="3760851"/>
            <a:ext cx="1965695" cy="261823"/>
          </a:xfrm>
          <a:custGeom>
            <a:avLst/>
            <a:gdLst/>
            <a:ahLst/>
            <a:cxnLst>
              <a:cxn ang="0">
                <a:pos x="wd2" y="hd2"/>
              </a:cxn>
              <a:cxn ang="5400000">
                <a:pos x="wd2" y="hd2"/>
              </a:cxn>
              <a:cxn ang="10800000">
                <a:pos x="wd2" y="hd2"/>
              </a:cxn>
              <a:cxn ang="16200000">
                <a:pos x="wd2" y="hd2"/>
              </a:cxn>
            </a:cxnLst>
            <a:rect l="0" t="0" r="r" b="b"/>
            <a:pathLst>
              <a:path w="21600" h="21600" extrusionOk="0">
                <a:moveTo>
                  <a:pt x="0" y="445"/>
                </a:moveTo>
                <a:lnTo>
                  <a:pt x="1786" y="16475"/>
                </a:lnTo>
                <a:cubicBezTo>
                  <a:pt x="2779" y="14721"/>
                  <a:pt x="3778" y="13139"/>
                  <a:pt x="4781" y="11731"/>
                </a:cubicBezTo>
                <a:cubicBezTo>
                  <a:pt x="5962" y="10072"/>
                  <a:pt x="7149" y="8654"/>
                  <a:pt x="8340" y="7479"/>
                </a:cubicBezTo>
                <a:lnTo>
                  <a:pt x="17181" y="0"/>
                </a:lnTo>
                <a:lnTo>
                  <a:pt x="21600" y="21600"/>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5" name="Oval">
            <a:extLst>
              <a:ext uri="{FF2B5EF4-FFF2-40B4-BE49-F238E27FC236}">
                <a16:creationId xmlns:a16="http://schemas.microsoft.com/office/drawing/2014/main" id="{153759E3-8B82-A844-B865-30BBD9B7B699}"/>
              </a:ext>
            </a:extLst>
          </p:cNvPr>
          <p:cNvSpPr/>
          <p:nvPr/>
        </p:nvSpPr>
        <p:spPr>
          <a:xfrm>
            <a:off x="1983949" y="4433247"/>
            <a:ext cx="113210"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6" name="Oval">
            <a:extLst>
              <a:ext uri="{FF2B5EF4-FFF2-40B4-BE49-F238E27FC236}">
                <a16:creationId xmlns:a16="http://schemas.microsoft.com/office/drawing/2014/main" id="{44CD7ABA-8B3B-AB44-9C50-F52DD363528B}"/>
              </a:ext>
            </a:extLst>
          </p:cNvPr>
          <p:cNvSpPr/>
          <p:nvPr/>
        </p:nvSpPr>
        <p:spPr>
          <a:xfrm>
            <a:off x="2211482" y="4489182"/>
            <a:ext cx="113210" cy="121097"/>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7" name="Oval">
            <a:extLst>
              <a:ext uri="{FF2B5EF4-FFF2-40B4-BE49-F238E27FC236}">
                <a16:creationId xmlns:a16="http://schemas.microsoft.com/office/drawing/2014/main" id="{B38E69B4-D580-6940-AABF-13E313B3C770}"/>
              </a:ext>
            </a:extLst>
          </p:cNvPr>
          <p:cNvSpPr/>
          <p:nvPr/>
        </p:nvSpPr>
        <p:spPr>
          <a:xfrm>
            <a:off x="2554382" y="3992840"/>
            <a:ext cx="113210"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8" name="Oval">
            <a:extLst>
              <a:ext uri="{FF2B5EF4-FFF2-40B4-BE49-F238E27FC236}">
                <a16:creationId xmlns:a16="http://schemas.microsoft.com/office/drawing/2014/main" id="{C8AB190F-3618-6F4F-8AB5-4C66A20DF3E4}"/>
              </a:ext>
            </a:extLst>
          </p:cNvPr>
          <p:cNvSpPr/>
          <p:nvPr/>
        </p:nvSpPr>
        <p:spPr>
          <a:xfrm>
            <a:off x="3088849" y="3309496"/>
            <a:ext cx="113210" cy="121097"/>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19" name="Oval">
            <a:extLst>
              <a:ext uri="{FF2B5EF4-FFF2-40B4-BE49-F238E27FC236}">
                <a16:creationId xmlns:a16="http://schemas.microsoft.com/office/drawing/2014/main" id="{7B8A58F9-E430-B24A-BDC5-B79C7BEAF4D8}"/>
              </a:ext>
            </a:extLst>
          </p:cNvPr>
          <p:cNvSpPr/>
          <p:nvPr/>
        </p:nvSpPr>
        <p:spPr>
          <a:xfrm>
            <a:off x="3544982" y="3241880"/>
            <a:ext cx="113210"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20" name="Line">
            <a:extLst>
              <a:ext uri="{FF2B5EF4-FFF2-40B4-BE49-F238E27FC236}">
                <a16:creationId xmlns:a16="http://schemas.microsoft.com/office/drawing/2014/main" id="{75F46781-EB79-DB4A-AEB2-2FF036906B9C}"/>
              </a:ext>
            </a:extLst>
          </p:cNvPr>
          <p:cNvSpPr/>
          <p:nvPr/>
        </p:nvSpPr>
        <p:spPr>
          <a:xfrm rot="18900000">
            <a:off x="1699944" y="3911512"/>
            <a:ext cx="2081035" cy="389695"/>
          </a:xfrm>
          <a:custGeom>
            <a:avLst/>
            <a:gdLst/>
            <a:ahLst/>
            <a:cxnLst>
              <a:cxn ang="0">
                <a:pos x="wd2" y="hd2"/>
              </a:cxn>
              <a:cxn ang="5400000">
                <a:pos x="wd2" y="hd2"/>
              </a:cxn>
              <a:cxn ang="10800000">
                <a:pos x="wd2" y="hd2"/>
              </a:cxn>
              <a:cxn ang="16200000">
                <a:pos x="wd2" y="hd2"/>
              </a:cxn>
            </a:cxnLst>
            <a:rect l="0" t="0" r="r" b="b"/>
            <a:pathLst>
              <a:path w="21600" h="21600" extrusionOk="0">
                <a:moveTo>
                  <a:pt x="0" y="15001"/>
                </a:moveTo>
                <a:lnTo>
                  <a:pt x="5334" y="0"/>
                </a:lnTo>
                <a:lnTo>
                  <a:pt x="9560" y="7679"/>
                </a:lnTo>
                <a:lnTo>
                  <a:pt x="16725" y="11900"/>
                </a:lnTo>
                <a:lnTo>
                  <a:pt x="21600" y="21600"/>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21" name="Oval">
            <a:extLst>
              <a:ext uri="{FF2B5EF4-FFF2-40B4-BE49-F238E27FC236}">
                <a16:creationId xmlns:a16="http://schemas.microsoft.com/office/drawing/2014/main" id="{672FF73D-238A-F24F-B097-60DDA298DDB2}"/>
              </a:ext>
            </a:extLst>
          </p:cNvPr>
          <p:cNvSpPr/>
          <p:nvPr/>
        </p:nvSpPr>
        <p:spPr>
          <a:xfrm>
            <a:off x="2007495" y="4784732"/>
            <a:ext cx="113210" cy="121097"/>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22" name="Oval">
            <a:extLst>
              <a:ext uri="{FF2B5EF4-FFF2-40B4-BE49-F238E27FC236}">
                <a16:creationId xmlns:a16="http://schemas.microsoft.com/office/drawing/2014/main" id="{9FB478FA-61A8-5543-96F3-E7964B40708E}"/>
              </a:ext>
            </a:extLst>
          </p:cNvPr>
          <p:cNvSpPr/>
          <p:nvPr/>
        </p:nvSpPr>
        <p:spPr>
          <a:xfrm>
            <a:off x="2159895" y="4283280"/>
            <a:ext cx="113210"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23" name="Oval">
            <a:extLst>
              <a:ext uri="{FF2B5EF4-FFF2-40B4-BE49-F238E27FC236}">
                <a16:creationId xmlns:a16="http://schemas.microsoft.com/office/drawing/2014/main" id="{41A3D09C-0521-A743-9351-00BCFB2FF917}"/>
              </a:ext>
            </a:extLst>
          </p:cNvPr>
          <p:cNvSpPr/>
          <p:nvPr/>
        </p:nvSpPr>
        <p:spPr>
          <a:xfrm>
            <a:off x="2578995" y="4092780"/>
            <a:ext cx="113209"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24" name="Oval">
            <a:extLst>
              <a:ext uri="{FF2B5EF4-FFF2-40B4-BE49-F238E27FC236}">
                <a16:creationId xmlns:a16="http://schemas.microsoft.com/office/drawing/2014/main" id="{638FA7F7-AAAE-DA4C-BD7B-5EE5F5E689ED}"/>
              </a:ext>
            </a:extLst>
          </p:cNvPr>
          <p:cNvSpPr/>
          <p:nvPr/>
        </p:nvSpPr>
        <p:spPr>
          <a:xfrm>
            <a:off x="3061595" y="3673680"/>
            <a:ext cx="113209"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25" name="Oval">
            <a:extLst>
              <a:ext uri="{FF2B5EF4-FFF2-40B4-BE49-F238E27FC236}">
                <a16:creationId xmlns:a16="http://schemas.microsoft.com/office/drawing/2014/main" id="{495C67D4-2C61-6E4F-998C-EA407C195B8A}"/>
              </a:ext>
            </a:extLst>
          </p:cNvPr>
          <p:cNvSpPr/>
          <p:nvPr/>
        </p:nvSpPr>
        <p:spPr>
          <a:xfrm>
            <a:off x="3569595" y="3445080"/>
            <a:ext cx="113209" cy="121098"/>
          </a:xfrm>
          <a:prstGeom prst="ellipse">
            <a:avLst/>
          </a:prstGeom>
          <a:solidFill>
            <a:srgbClr val="00B0F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26" name="Group 1">
            <a:extLst>
              <a:ext uri="{FF2B5EF4-FFF2-40B4-BE49-F238E27FC236}">
                <a16:creationId xmlns:a16="http://schemas.microsoft.com/office/drawing/2014/main" id="{A4C2D9C1-9025-2544-804D-6F06DA1B8603}"/>
              </a:ext>
            </a:extLst>
          </p:cNvPr>
          <p:cNvSpPr txBox="1"/>
          <p:nvPr/>
        </p:nvSpPr>
        <p:spPr>
          <a:xfrm>
            <a:off x="2092230" y="2203277"/>
            <a:ext cx="860300"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0" dirty="0">
                <a:solidFill>
                  <a:schemeClr val="bg1"/>
                </a:solidFill>
                <a:latin typeface="+mn-lt"/>
              </a:rPr>
              <a:t>Group 1</a:t>
            </a:r>
          </a:p>
        </p:txBody>
      </p:sp>
      <p:sp>
        <p:nvSpPr>
          <p:cNvPr id="27" name="Line">
            <a:extLst>
              <a:ext uri="{FF2B5EF4-FFF2-40B4-BE49-F238E27FC236}">
                <a16:creationId xmlns:a16="http://schemas.microsoft.com/office/drawing/2014/main" id="{218C1A67-5991-F142-A28B-5A526A59C659}"/>
              </a:ext>
            </a:extLst>
          </p:cNvPr>
          <p:cNvSpPr/>
          <p:nvPr/>
        </p:nvSpPr>
        <p:spPr>
          <a:xfrm rot="18900000">
            <a:off x="4659137" y="3627288"/>
            <a:ext cx="2407245" cy="560504"/>
          </a:xfrm>
          <a:custGeom>
            <a:avLst/>
            <a:gdLst/>
            <a:ahLst/>
            <a:cxnLst>
              <a:cxn ang="0">
                <a:pos x="wd2" y="hd2"/>
              </a:cxn>
              <a:cxn ang="5400000">
                <a:pos x="wd2" y="hd2"/>
              </a:cxn>
              <a:cxn ang="10800000">
                <a:pos x="wd2" y="hd2"/>
              </a:cxn>
              <a:cxn ang="16200000">
                <a:pos x="wd2" y="hd2"/>
              </a:cxn>
            </a:cxnLst>
            <a:rect l="0" t="0" r="r" b="b"/>
            <a:pathLst>
              <a:path w="21600" h="21600" extrusionOk="0">
                <a:moveTo>
                  <a:pt x="0" y="2501"/>
                </a:moveTo>
                <a:lnTo>
                  <a:pt x="5018" y="6231"/>
                </a:lnTo>
                <a:lnTo>
                  <a:pt x="9622" y="21600"/>
                </a:lnTo>
                <a:lnTo>
                  <a:pt x="16827" y="0"/>
                </a:lnTo>
                <a:lnTo>
                  <a:pt x="21600" y="82"/>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28" name="Oval">
            <a:extLst>
              <a:ext uri="{FF2B5EF4-FFF2-40B4-BE49-F238E27FC236}">
                <a16:creationId xmlns:a16="http://schemas.microsoft.com/office/drawing/2014/main" id="{5B5D9FB1-4A73-8D45-ABCB-F51FB228F44A}"/>
              </a:ext>
            </a:extLst>
          </p:cNvPr>
          <p:cNvSpPr/>
          <p:nvPr/>
        </p:nvSpPr>
        <p:spPr>
          <a:xfrm>
            <a:off x="4785473" y="4532502"/>
            <a:ext cx="113210" cy="121097"/>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29" name="Oval">
            <a:extLst>
              <a:ext uri="{FF2B5EF4-FFF2-40B4-BE49-F238E27FC236}">
                <a16:creationId xmlns:a16="http://schemas.microsoft.com/office/drawing/2014/main" id="{F69B24BF-5F24-A242-9AA4-CD6AC66C3CA6}"/>
              </a:ext>
            </a:extLst>
          </p:cNvPr>
          <p:cNvSpPr/>
          <p:nvPr/>
        </p:nvSpPr>
        <p:spPr>
          <a:xfrm>
            <a:off x="5295370" y="4223375"/>
            <a:ext cx="113210" cy="121098"/>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30" name="Oval">
            <a:extLst>
              <a:ext uri="{FF2B5EF4-FFF2-40B4-BE49-F238E27FC236}">
                <a16:creationId xmlns:a16="http://schemas.microsoft.com/office/drawing/2014/main" id="{2C455C03-B7EA-2740-ABF2-430AB98CF87A}"/>
              </a:ext>
            </a:extLst>
          </p:cNvPr>
          <p:cNvSpPr/>
          <p:nvPr/>
        </p:nvSpPr>
        <p:spPr>
          <a:xfrm>
            <a:off x="5888861" y="4137846"/>
            <a:ext cx="113209" cy="121098"/>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31" name="Oval">
            <a:extLst>
              <a:ext uri="{FF2B5EF4-FFF2-40B4-BE49-F238E27FC236}">
                <a16:creationId xmlns:a16="http://schemas.microsoft.com/office/drawing/2014/main" id="{7C41EEDF-5F6D-A44A-9616-4062FBA65BF7}"/>
              </a:ext>
            </a:extLst>
          </p:cNvPr>
          <p:cNvSpPr/>
          <p:nvPr/>
        </p:nvSpPr>
        <p:spPr>
          <a:xfrm>
            <a:off x="6084809" y="3184122"/>
            <a:ext cx="113210" cy="121097"/>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32" name="Oval">
            <a:extLst>
              <a:ext uri="{FF2B5EF4-FFF2-40B4-BE49-F238E27FC236}">
                <a16:creationId xmlns:a16="http://schemas.microsoft.com/office/drawing/2014/main" id="{F6D15930-B2B4-BE4C-88C9-82B3DCBC08D3}"/>
              </a:ext>
            </a:extLst>
          </p:cNvPr>
          <p:cNvSpPr/>
          <p:nvPr/>
        </p:nvSpPr>
        <p:spPr>
          <a:xfrm>
            <a:off x="6471689" y="2799760"/>
            <a:ext cx="113209" cy="121098"/>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33" name="Line">
            <a:extLst>
              <a:ext uri="{FF2B5EF4-FFF2-40B4-BE49-F238E27FC236}">
                <a16:creationId xmlns:a16="http://schemas.microsoft.com/office/drawing/2014/main" id="{8D6A5A4A-AD40-F24E-8A2B-0EFD4AF0B83C}"/>
              </a:ext>
            </a:extLst>
          </p:cNvPr>
          <p:cNvSpPr/>
          <p:nvPr/>
        </p:nvSpPr>
        <p:spPr>
          <a:xfrm rot="18900000">
            <a:off x="4685719" y="3903635"/>
            <a:ext cx="2313749" cy="5659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443" y="11268"/>
                </a:lnTo>
                <a:lnTo>
                  <a:pt x="9933" y="21600"/>
                </a:lnTo>
                <a:lnTo>
                  <a:pt x="15746" y="15784"/>
                </a:lnTo>
                <a:lnTo>
                  <a:pt x="21600" y="6983"/>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34" name="Oval">
            <a:extLst>
              <a:ext uri="{FF2B5EF4-FFF2-40B4-BE49-F238E27FC236}">
                <a16:creationId xmlns:a16="http://schemas.microsoft.com/office/drawing/2014/main" id="{9E07D8AF-1C99-6649-A9D6-ED7D99946ACD}"/>
              </a:ext>
            </a:extLst>
          </p:cNvPr>
          <p:cNvSpPr/>
          <p:nvPr/>
        </p:nvSpPr>
        <p:spPr>
          <a:xfrm>
            <a:off x="4785473" y="4728903"/>
            <a:ext cx="113210" cy="121098"/>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35" name="Oval">
            <a:extLst>
              <a:ext uri="{FF2B5EF4-FFF2-40B4-BE49-F238E27FC236}">
                <a16:creationId xmlns:a16="http://schemas.microsoft.com/office/drawing/2014/main" id="{C8AA9732-1ED7-D844-8213-61F97AC348C5}"/>
              </a:ext>
            </a:extLst>
          </p:cNvPr>
          <p:cNvSpPr/>
          <p:nvPr/>
        </p:nvSpPr>
        <p:spPr>
          <a:xfrm>
            <a:off x="5308070" y="4901936"/>
            <a:ext cx="113210" cy="121097"/>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36" name="Oval">
            <a:extLst>
              <a:ext uri="{FF2B5EF4-FFF2-40B4-BE49-F238E27FC236}">
                <a16:creationId xmlns:a16="http://schemas.microsoft.com/office/drawing/2014/main" id="{7FA078DD-D450-154F-9E9D-0D2238AD76FE}"/>
              </a:ext>
            </a:extLst>
          </p:cNvPr>
          <p:cNvSpPr/>
          <p:nvPr/>
        </p:nvSpPr>
        <p:spPr>
          <a:xfrm>
            <a:off x="5941173" y="4362177"/>
            <a:ext cx="113210" cy="121098"/>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37" name="Oval">
            <a:extLst>
              <a:ext uri="{FF2B5EF4-FFF2-40B4-BE49-F238E27FC236}">
                <a16:creationId xmlns:a16="http://schemas.microsoft.com/office/drawing/2014/main" id="{94BF3BB5-932E-564E-8761-9D10E0F75831}"/>
              </a:ext>
            </a:extLst>
          </p:cNvPr>
          <p:cNvSpPr/>
          <p:nvPr/>
        </p:nvSpPr>
        <p:spPr>
          <a:xfrm>
            <a:off x="6234383" y="3845086"/>
            <a:ext cx="113210" cy="121097"/>
          </a:xfrm>
          <a:prstGeom prst="ellipse">
            <a:avLst/>
          </a:prstGeom>
          <a:solidFill>
            <a:schemeClr val="accent4">
              <a:lumMod val="40000"/>
              <a:lumOff val="60000"/>
            </a:schemeClr>
          </a:solidFill>
          <a:ln w="12700">
            <a:miter lim="400000"/>
          </a:ln>
        </p:spPr>
        <p:txBody>
          <a:bodyPr lIns="50800" tIns="50800" rIns="50800" bIns="50800" anchor="ctr"/>
          <a:lstStyle/>
          <a:p>
            <a:pPr>
              <a:defRPr sz="2300" b="0">
                <a:solidFill>
                  <a:srgbClr val="FFFFFF"/>
                </a:solidFill>
                <a:latin typeface="+mn-lt"/>
                <a:ea typeface="+mn-ea"/>
                <a:cs typeface="+mn-cs"/>
                <a:sym typeface="Helvetica Neue Medium"/>
              </a:defRPr>
            </a:pPr>
            <a:endParaRPr b="0" dirty="0">
              <a:latin typeface="+mn-lt"/>
            </a:endParaRPr>
          </a:p>
        </p:txBody>
      </p:sp>
      <p:sp>
        <p:nvSpPr>
          <p:cNvPr id="38" name="Oval">
            <a:extLst>
              <a:ext uri="{FF2B5EF4-FFF2-40B4-BE49-F238E27FC236}">
                <a16:creationId xmlns:a16="http://schemas.microsoft.com/office/drawing/2014/main" id="{C5EA1A43-C1FC-B044-8905-E62C2A980BBC}"/>
              </a:ext>
            </a:extLst>
          </p:cNvPr>
          <p:cNvSpPr/>
          <p:nvPr/>
        </p:nvSpPr>
        <p:spPr>
          <a:xfrm>
            <a:off x="6521466" y="3282920"/>
            <a:ext cx="113210" cy="121098"/>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39" name="Line">
            <a:extLst>
              <a:ext uri="{FF2B5EF4-FFF2-40B4-BE49-F238E27FC236}">
                <a16:creationId xmlns:a16="http://schemas.microsoft.com/office/drawing/2014/main" id="{82C38321-8E80-1046-9F37-770F8F8B865A}"/>
              </a:ext>
            </a:extLst>
          </p:cNvPr>
          <p:cNvSpPr/>
          <p:nvPr/>
        </p:nvSpPr>
        <p:spPr>
          <a:xfrm rot="18900000">
            <a:off x="4789227" y="4247740"/>
            <a:ext cx="2217283" cy="743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75" y="7561"/>
                </a:lnTo>
                <a:lnTo>
                  <a:pt x="10013" y="21600"/>
                </a:lnTo>
                <a:lnTo>
                  <a:pt x="17382" y="9168"/>
                </a:lnTo>
                <a:lnTo>
                  <a:pt x="21600" y="13073"/>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0" name="Oval">
            <a:extLst>
              <a:ext uri="{FF2B5EF4-FFF2-40B4-BE49-F238E27FC236}">
                <a16:creationId xmlns:a16="http://schemas.microsoft.com/office/drawing/2014/main" id="{9B962852-B10F-414B-9635-A548E5EE836A}"/>
              </a:ext>
            </a:extLst>
          </p:cNvPr>
          <p:cNvSpPr/>
          <p:nvPr/>
        </p:nvSpPr>
        <p:spPr>
          <a:xfrm>
            <a:off x="4799283" y="5064287"/>
            <a:ext cx="113210" cy="121098"/>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1" name="Oval">
            <a:extLst>
              <a:ext uri="{FF2B5EF4-FFF2-40B4-BE49-F238E27FC236}">
                <a16:creationId xmlns:a16="http://schemas.microsoft.com/office/drawing/2014/main" id="{B50AE0BC-87DD-5545-A3C7-8F1E3C4657E7}"/>
              </a:ext>
            </a:extLst>
          </p:cNvPr>
          <p:cNvSpPr/>
          <p:nvPr/>
        </p:nvSpPr>
        <p:spPr>
          <a:xfrm>
            <a:off x="5295370" y="4621431"/>
            <a:ext cx="113210" cy="121097"/>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2" name="Oval">
            <a:extLst>
              <a:ext uri="{FF2B5EF4-FFF2-40B4-BE49-F238E27FC236}">
                <a16:creationId xmlns:a16="http://schemas.microsoft.com/office/drawing/2014/main" id="{7A7060D8-1A84-C340-AC01-1F5AF8D52C5C}"/>
              </a:ext>
            </a:extLst>
          </p:cNvPr>
          <p:cNvSpPr/>
          <p:nvPr/>
        </p:nvSpPr>
        <p:spPr>
          <a:xfrm>
            <a:off x="6031183" y="4863836"/>
            <a:ext cx="113210" cy="121097"/>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3" name="Oval">
            <a:extLst>
              <a:ext uri="{FF2B5EF4-FFF2-40B4-BE49-F238E27FC236}">
                <a16:creationId xmlns:a16="http://schemas.microsoft.com/office/drawing/2014/main" id="{607C6301-C4A0-9643-9B12-425FED99BBFE}"/>
              </a:ext>
            </a:extLst>
          </p:cNvPr>
          <p:cNvSpPr/>
          <p:nvPr/>
        </p:nvSpPr>
        <p:spPr>
          <a:xfrm>
            <a:off x="6285970" y="4018522"/>
            <a:ext cx="113210" cy="121097"/>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4" name="Oval">
            <a:extLst>
              <a:ext uri="{FF2B5EF4-FFF2-40B4-BE49-F238E27FC236}">
                <a16:creationId xmlns:a16="http://schemas.microsoft.com/office/drawing/2014/main" id="{6EF97795-5047-E044-9C10-13A38C048144}"/>
              </a:ext>
            </a:extLst>
          </p:cNvPr>
          <p:cNvSpPr/>
          <p:nvPr/>
        </p:nvSpPr>
        <p:spPr>
          <a:xfrm>
            <a:off x="6648466" y="3845086"/>
            <a:ext cx="113210" cy="121097"/>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5" name="Group 2">
            <a:extLst>
              <a:ext uri="{FF2B5EF4-FFF2-40B4-BE49-F238E27FC236}">
                <a16:creationId xmlns:a16="http://schemas.microsoft.com/office/drawing/2014/main" id="{8D61B4DE-B689-6B4A-9731-755329BAA6B7}"/>
              </a:ext>
            </a:extLst>
          </p:cNvPr>
          <p:cNvSpPr txBox="1"/>
          <p:nvPr/>
        </p:nvSpPr>
        <p:spPr>
          <a:xfrm>
            <a:off x="5251795" y="2203073"/>
            <a:ext cx="860300"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0" dirty="0">
                <a:solidFill>
                  <a:schemeClr val="bg1"/>
                </a:solidFill>
                <a:latin typeface="+mn-lt"/>
              </a:rPr>
              <a:t>Group 2</a:t>
            </a:r>
          </a:p>
        </p:txBody>
      </p:sp>
      <p:sp>
        <p:nvSpPr>
          <p:cNvPr id="46" name="Line">
            <a:extLst>
              <a:ext uri="{FF2B5EF4-FFF2-40B4-BE49-F238E27FC236}">
                <a16:creationId xmlns:a16="http://schemas.microsoft.com/office/drawing/2014/main" id="{3F13E07A-AF42-374D-862F-62EF4D6579FE}"/>
              </a:ext>
            </a:extLst>
          </p:cNvPr>
          <p:cNvSpPr/>
          <p:nvPr/>
        </p:nvSpPr>
        <p:spPr>
          <a:xfrm rot="18900000">
            <a:off x="8310338" y="3346454"/>
            <a:ext cx="1453350" cy="17395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397" y="6378"/>
                </a:lnTo>
                <a:lnTo>
                  <a:pt x="12665" y="11172"/>
                </a:lnTo>
                <a:lnTo>
                  <a:pt x="16969" y="17234"/>
                </a:lnTo>
                <a:lnTo>
                  <a:pt x="21600" y="21600"/>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7" name="Oval">
            <a:extLst>
              <a:ext uri="{FF2B5EF4-FFF2-40B4-BE49-F238E27FC236}">
                <a16:creationId xmlns:a16="http://schemas.microsoft.com/office/drawing/2014/main" id="{D4CCA07A-90F8-764F-AA30-00C5B0B188E8}"/>
              </a:ext>
            </a:extLst>
          </p:cNvPr>
          <p:cNvSpPr/>
          <p:nvPr/>
        </p:nvSpPr>
        <p:spPr>
          <a:xfrm>
            <a:off x="7834230" y="4041194"/>
            <a:ext cx="113210"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8" name="Oval">
            <a:extLst>
              <a:ext uri="{FF2B5EF4-FFF2-40B4-BE49-F238E27FC236}">
                <a16:creationId xmlns:a16="http://schemas.microsoft.com/office/drawing/2014/main" id="{C805B683-A7ED-EE4C-A5FD-D683A4442EC8}"/>
              </a:ext>
            </a:extLst>
          </p:cNvPr>
          <p:cNvSpPr/>
          <p:nvPr/>
        </p:nvSpPr>
        <p:spPr>
          <a:xfrm>
            <a:off x="8356828" y="4277161"/>
            <a:ext cx="113209" cy="121098"/>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9" name="Oval">
            <a:extLst>
              <a:ext uri="{FF2B5EF4-FFF2-40B4-BE49-F238E27FC236}">
                <a16:creationId xmlns:a16="http://schemas.microsoft.com/office/drawing/2014/main" id="{B1801DF3-6AF2-F945-90BA-2C308B47AE5C}"/>
              </a:ext>
            </a:extLst>
          </p:cNvPr>
          <p:cNvSpPr/>
          <p:nvPr/>
        </p:nvSpPr>
        <p:spPr>
          <a:xfrm>
            <a:off x="9079940" y="4069575"/>
            <a:ext cx="113210"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0" name="Oval">
            <a:extLst>
              <a:ext uri="{FF2B5EF4-FFF2-40B4-BE49-F238E27FC236}">
                <a16:creationId xmlns:a16="http://schemas.microsoft.com/office/drawing/2014/main" id="{217743C2-1C7B-A149-B87B-FABF0D8FE2C8}"/>
              </a:ext>
            </a:extLst>
          </p:cNvPr>
          <p:cNvSpPr/>
          <p:nvPr/>
        </p:nvSpPr>
        <p:spPr>
          <a:xfrm>
            <a:off x="9646424" y="3950720"/>
            <a:ext cx="113209"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1" name="Oval">
            <a:extLst>
              <a:ext uri="{FF2B5EF4-FFF2-40B4-BE49-F238E27FC236}">
                <a16:creationId xmlns:a16="http://schemas.microsoft.com/office/drawing/2014/main" id="{8B5C39C0-BC9B-8B4C-8E0F-AE2B40157D84}"/>
              </a:ext>
            </a:extLst>
          </p:cNvPr>
          <p:cNvSpPr/>
          <p:nvPr/>
        </p:nvSpPr>
        <p:spPr>
          <a:xfrm>
            <a:off x="10137490" y="4072465"/>
            <a:ext cx="113210"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2" name="Line">
            <a:extLst>
              <a:ext uri="{FF2B5EF4-FFF2-40B4-BE49-F238E27FC236}">
                <a16:creationId xmlns:a16="http://schemas.microsoft.com/office/drawing/2014/main" id="{D8107017-9615-C349-A099-6F82418D31AB}"/>
              </a:ext>
            </a:extLst>
          </p:cNvPr>
          <p:cNvSpPr/>
          <p:nvPr/>
        </p:nvSpPr>
        <p:spPr>
          <a:xfrm rot="18900000">
            <a:off x="8145225" y="3486172"/>
            <a:ext cx="1724725" cy="14837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60" y="4298"/>
                </a:lnTo>
                <a:lnTo>
                  <a:pt x="11611" y="12636"/>
                </a:lnTo>
                <a:lnTo>
                  <a:pt x="18757" y="15470"/>
                </a:lnTo>
                <a:lnTo>
                  <a:pt x="21600" y="21600"/>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3" name="Oval">
            <a:extLst>
              <a:ext uri="{FF2B5EF4-FFF2-40B4-BE49-F238E27FC236}">
                <a16:creationId xmlns:a16="http://schemas.microsoft.com/office/drawing/2014/main" id="{8D3759A3-B9EE-A14E-B369-6D428E5CDA0F}"/>
              </a:ext>
            </a:extLst>
          </p:cNvPr>
          <p:cNvSpPr/>
          <p:nvPr/>
        </p:nvSpPr>
        <p:spPr>
          <a:xfrm>
            <a:off x="7834230" y="4237596"/>
            <a:ext cx="113210"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4" name="Oval">
            <a:extLst>
              <a:ext uri="{FF2B5EF4-FFF2-40B4-BE49-F238E27FC236}">
                <a16:creationId xmlns:a16="http://schemas.microsoft.com/office/drawing/2014/main" id="{A51C1568-B3C0-B24B-BAE1-2406C80531F5}"/>
              </a:ext>
            </a:extLst>
          </p:cNvPr>
          <p:cNvSpPr/>
          <p:nvPr/>
        </p:nvSpPr>
        <p:spPr>
          <a:xfrm>
            <a:off x="8356828" y="4410628"/>
            <a:ext cx="113209"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5" name="Oval">
            <a:extLst>
              <a:ext uri="{FF2B5EF4-FFF2-40B4-BE49-F238E27FC236}">
                <a16:creationId xmlns:a16="http://schemas.microsoft.com/office/drawing/2014/main" id="{1611AEEB-DB2A-614B-AE61-4158BA81F196}"/>
              </a:ext>
            </a:extLst>
          </p:cNvPr>
          <p:cNvSpPr/>
          <p:nvPr/>
        </p:nvSpPr>
        <p:spPr>
          <a:xfrm>
            <a:off x="9079940" y="4193270"/>
            <a:ext cx="113210"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6" name="Oval">
            <a:extLst>
              <a:ext uri="{FF2B5EF4-FFF2-40B4-BE49-F238E27FC236}">
                <a16:creationId xmlns:a16="http://schemas.microsoft.com/office/drawing/2014/main" id="{42C9238C-A9A6-DB45-9BB5-A536F9A0B5E8}"/>
              </a:ext>
            </a:extLst>
          </p:cNvPr>
          <p:cNvSpPr/>
          <p:nvPr/>
        </p:nvSpPr>
        <p:spPr>
          <a:xfrm>
            <a:off x="9664140" y="4233549"/>
            <a:ext cx="113210" cy="121098"/>
          </a:xfrm>
          <a:prstGeom prst="ellipse">
            <a:avLst/>
          </a:prstGeom>
          <a:solidFill>
            <a:schemeClr val="accent2">
              <a:lumMod val="75000"/>
            </a:schemeClr>
          </a:solidFill>
          <a:ln w="12700">
            <a:miter lim="400000"/>
          </a:ln>
        </p:spPr>
        <p:txBody>
          <a:bodyPr lIns="50800" tIns="50800" rIns="50800" bIns="50800" anchor="ctr"/>
          <a:lstStyle/>
          <a:p>
            <a:pPr>
              <a:defRPr sz="2300" b="0">
                <a:solidFill>
                  <a:srgbClr val="FFFFFF"/>
                </a:solidFill>
                <a:latin typeface="+mn-lt"/>
                <a:ea typeface="+mn-ea"/>
                <a:cs typeface="+mn-cs"/>
                <a:sym typeface="Helvetica Neue Medium"/>
              </a:defRPr>
            </a:pPr>
            <a:endParaRPr b="0" dirty="0">
              <a:latin typeface="+mn-lt"/>
            </a:endParaRPr>
          </a:p>
        </p:txBody>
      </p:sp>
      <p:sp>
        <p:nvSpPr>
          <p:cNvPr id="57" name="Oval">
            <a:extLst>
              <a:ext uri="{FF2B5EF4-FFF2-40B4-BE49-F238E27FC236}">
                <a16:creationId xmlns:a16="http://schemas.microsoft.com/office/drawing/2014/main" id="{188AF63C-CA03-BA45-9223-F743D05AAF10}"/>
              </a:ext>
            </a:extLst>
          </p:cNvPr>
          <p:cNvSpPr/>
          <p:nvPr/>
        </p:nvSpPr>
        <p:spPr>
          <a:xfrm>
            <a:off x="10162890" y="4237596"/>
            <a:ext cx="113210"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8" name="Line">
            <a:extLst>
              <a:ext uri="{FF2B5EF4-FFF2-40B4-BE49-F238E27FC236}">
                <a16:creationId xmlns:a16="http://schemas.microsoft.com/office/drawing/2014/main" id="{FA4ABDF8-25D3-1D4C-A98F-939869CEB74F}"/>
              </a:ext>
            </a:extLst>
          </p:cNvPr>
          <p:cNvSpPr/>
          <p:nvPr/>
        </p:nvSpPr>
        <p:spPr>
          <a:xfrm rot="18900000">
            <a:off x="8173187" y="3803671"/>
            <a:ext cx="1768036" cy="15053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113" y="3734"/>
                </a:lnTo>
                <a:lnTo>
                  <a:pt x="12558" y="10666"/>
                </a:lnTo>
                <a:lnTo>
                  <a:pt x="14820" y="18116"/>
                </a:lnTo>
                <a:lnTo>
                  <a:pt x="21600" y="21600"/>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9" name="Oval">
            <a:extLst>
              <a:ext uri="{FF2B5EF4-FFF2-40B4-BE49-F238E27FC236}">
                <a16:creationId xmlns:a16="http://schemas.microsoft.com/office/drawing/2014/main" id="{61BBBA2D-ECAF-A342-A78B-7BB23AF79B58}"/>
              </a:ext>
            </a:extLst>
          </p:cNvPr>
          <p:cNvSpPr/>
          <p:nvPr/>
        </p:nvSpPr>
        <p:spPr>
          <a:xfrm>
            <a:off x="7848040" y="4572980"/>
            <a:ext cx="113210"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0" name="Oval">
            <a:extLst>
              <a:ext uri="{FF2B5EF4-FFF2-40B4-BE49-F238E27FC236}">
                <a16:creationId xmlns:a16="http://schemas.microsoft.com/office/drawing/2014/main" id="{692F1093-CAA8-0843-A8DE-3D2AB36D9A3D}"/>
              </a:ext>
            </a:extLst>
          </p:cNvPr>
          <p:cNvSpPr/>
          <p:nvPr/>
        </p:nvSpPr>
        <p:spPr>
          <a:xfrm>
            <a:off x="8344128" y="4130123"/>
            <a:ext cx="113209" cy="121098"/>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1" name="Oval">
            <a:extLst>
              <a:ext uri="{FF2B5EF4-FFF2-40B4-BE49-F238E27FC236}">
                <a16:creationId xmlns:a16="http://schemas.microsoft.com/office/drawing/2014/main" id="{4E97A270-0FA3-6045-9E0A-35379C1E852A}"/>
              </a:ext>
            </a:extLst>
          </p:cNvPr>
          <p:cNvSpPr/>
          <p:nvPr/>
        </p:nvSpPr>
        <p:spPr>
          <a:xfrm>
            <a:off x="9079940" y="4372528"/>
            <a:ext cx="113210"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2" name="Oval">
            <a:extLst>
              <a:ext uri="{FF2B5EF4-FFF2-40B4-BE49-F238E27FC236}">
                <a16:creationId xmlns:a16="http://schemas.microsoft.com/office/drawing/2014/main" id="{CBFBCD35-037F-6C49-9A61-E8CBAF54B5ED}"/>
              </a:ext>
            </a:extLst>
          </p:cNvPr>
          <p:cNvSpPr/>
          <p:nvPr/>
        </p:nvSpPr>
        <p:spPr>
          <a:xfrm>
            <a:off x="9646424" y="4634630"/>
            <a:ext cx="113209" cy="121098"/>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3" name="Oval">
            <a:extLst>
              <a:ext uri="{FF2B5EF4-FFF2-40B4-BE49-F238E27FC236}">
                <a16:creationId xmlns:a16="http://schemas.microsoft.com/office/drawing/2014/main" id="{9EED805F-EE93-014E-ABD2-CE18FC516353}"/>
              </a:ext>
            </a:extLst>
          </p:cNvPr>
          <p:cNvSpPr/>
          <p:nvPr/>
        </p:nvSpPr>
        <p:spPr>
          <a:xfrm>
            <a:off x="10162890" y="4410628"/>
            <a:ext cx="113210" cy="121097"/>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4" name="Group 3">
            <a:extLst>
              <a:ext uri="{FF2B5EF4-FFF2-40B4-BE49-F238E27FC236}">
                <a16:creationId xmlns:a16="http://schemas.microsoft.com/office/drawing/2014/main" id="{C689A606-3D6D-5243-BF1F-254760A1C237}"/>
              </a:ext>
            </a:extLst>
          </p:cNvPr>
          <p:cNvSpPr txBox="1"/>
          <p:nvPr/>
        </p:nvSpPr>
        <p:spPr>
          <a:xfrm>
            <a:off x="8464591" y="2252012"/>
            <a:ext cx="860300"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0" dirty="0">
                <a:solidFill>
                  <a:schemeClr val="bg1"/>
                </a:solidFill>
                <a:latin typeface="+mn-lt"/>
              </a:rPr>
              <a:t>Group 3</a:t>
            </a:r>
          </a:p>
        </p:txBody>
      </p:sp>
      <p:cxnSp>
        <p:nvCxnSpPr>
          <p:cNvPr id="67" name="Straight Connector 66">
            <a:extLst>
              <a:ext uri="{FF2B5EF4-FFF2-40B4-BE49-F238E27FC236}">
                <a16:creationId xmlns:a16="http://schemas.microsoft.com/office/drawing/2014/main" id="{3CC8F597-9383-5B41-877B-7D1BF6670F00}"/>
              </a:ext>
            </a:extLst>
          </p:cNvPr>
          <p:cNvCxnSpPr>
            <a:cxnSpLocks/>
          </p:cNvCxnSpPr>
          <p:nvPr/>
        </p:nvCxnSpPr>
        <p:spPr>
          <a:xfrm flipV="1">
            <a:off x="1888884" y="2684579"/>
            <a:ext cx="1684067" cy="1426770"/>
          </a:xfrm>
          <a:prstGeom prst="line">
            <a:avLst/>
          </a:prstGeom>
          <a:noFill/>
          <a:ln w="28575" cap="flat">
            <a:solidFill>
              <a:srgbClr val="00B0F0"/>
            </a:solidFill>
            <a:prstDash val="solid"/>
            <a:miter lim="400000"/>
          </a:ln>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AC6366D3-C4A8-FC42-BFE1-9D14827A225C}"/>
              </a:ext>
            </a:extLst>
          </p:cNvPr>
          <p:cNvCxnSpPr>
            <a:cxnSpLocks/>
          </p:cNvCxnSpPr>
          <p:nvPr/>
        </p:nvCxnSpPr>
        <p:spPr>
          <a:xfrm flipV="1">
            <a:off x="1985215" y="3184122"/>
            <a:ext cx="1599423" cy="1490935"/>
          </a:xfrm>
          <a:prstGeom prst="line">
            <a:avLst/>
          </a:prstGeom>
          <a:noFill/>
          <a:ln w="28575" cap="flat">
            <a:solidFill>
              <a:srgbClr val="00B0F0"/>
            </a:solidFill>
            <a:prstDash val="solid"/>
            <a:miter lim="400000"/>
          </a:ln>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2293D953-FC85-0C48-9877-E86CD870615F}"/>
              </a:ext>
            </a:extLst>
          </p:cNvPr>
          <p:cNvCxnSpPr>
            <a:cxnSpLocks/>
          </p:cNvCxnSpPr>
          <p:nvPr/>
        </p:nvCxnSpPr>
        <p:spPr>
          <a:xfrm flipV="1">
            <a:off x="1993362" y="3399027"/>
            <a:ext cx="1612741" cy="1335827"/>
          </a:xfrm>
          <a:prstGeom prst="line">
            <a:avLst/>
          </a:prstGeom>
          <a:noFill/>
          <a:ln w="28575" cap="flat">
            <a:solidFill>
              <a:srgbClr val="00B0F0"/>
            </a:solidFill>
            <a:prstDash val="solid"/>
            <a:miter lim="400000"/>
          </a:ln>
          <a:effectLst/>
          <a:sp3d/>
        </p:spPr>
        <p:style>
          <a:lnRef idx="0">
            <a:scrgbClr r="0" g="0" b="0"/>
          </a:lnRef>
          <a:fillRef idx="0">
            <a:scrgbClr r="0" g="0" b="0"/>
          </a:fillRef>
          <a:effectRef idx="0">
            <a:scrgbClr r="0" g="0" b="0"/>
          </a:effectRef>
          <a:fontRef idx="none"/>
        </p:style>
      </p:cxnSp>
      <p:sp>
        <p:nvSpPr>
          <p:cNvPr id="70" name="Freeform 69">
            <a:extLst>
              <a:ext uri="{FF2B5EF4-FFF2-40B4-BE49-F238E27FC236}">
                <a16:creationId xmlns:a16="http://schemas.microsoft.com/office/drawing/2014/main" id="{A3776C0C-0130-7643-93C9-D438B4D7B105}"/>
              </a:ext>
            </a:extLst>
          </p:cNvPr>
          <p:cNvSpPr/>
          <p:nvPr/>
        </p:nvSpPr>
        <p:spPr>
          <a:xfrm>
            <a:off x="4817558" y="2843419"/>
            <a:ext cx="1686439" cy="1642635"/>
          </a:xfrm>
          <a:custGeom>
            <a:avLst/>
            <a:gdLst>
              <a:gd name="connsiteX0" fmla="*/ 0 w 1686439"/>
              <a:gd name="connsiteY0" fmla="*/ 1642635 h 1642635"/>
              <a:gd name="connsiteX1" fmla="*/ 1078664 w 1686439"/>
              <a:gd name="connsiteY1" fmla="*/ 1286730 h 1642635"/>
              <a:gd name="connsiteX2" fmla="*/ 1686439 w 1686439"/>
              <a:gd name="connsiteY2" fmla="*/ 0 h 1642635"/>
            </a:gdLst>
            <a:ahLst/>
            <a:cxnLst>
              <a:cxn ang="0">
                <a:pos x="connsiteX0" y="connsiteY0"/>
              </a:cxn>
              <a:cxn ang="0">
                <a:pos x="connsiteX1" y="connsiteY1"/>
              </a:cxn>
              <a:cxn ang="0">
                <a:pos x="connsiteX2" y="connsiteY2"/>
              </a:cxn>
            </a:cxnLst>
            <a:rect l="l" t="t" r="r" b="b"/>
            <a:pathLst>
              <a:path w="1686439" h="1642635">
                <a:moveTo>
                  <a:pt x="0" y="1642635"/>
                </a:moveTo>
                <a:cubicBezTo>
                  <a:pt x="398795" y="1601568"/>
                  <a:pt x="797591" y="1560502"/>
                  <a:pt x="1078664" y="1286730"/>
                </a:cubicBezTo>
                <a:cubicBezTo>
                  <a:pt x="1359737" y="1012957"/>
                  <a:pt x="1617996" y="184340"/>
                  <a:pt x="1686439" y="0"/>
                </a:cubicBezTo>
              </a:path>
            </a:pathLst>
          </a:custGeom>
          <a:noFill/>
          <a:ln w="28575" cap="flat">
            <a:solidFill>
              <a:schemeClr val="accent4">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u="none" strike="noStrike" cap="none" spc="0" normalizeH="0" baseline="0" dirty="0">
              <a:ln>
                <a:noFill/>
              </a:ln>
              <a:solidFill>
                <a:srgbClr val="000000"/>
              </a:solidFill>
              <a:effectLst/>
              <a:uFillTx/>
              <a:latin typeface="Arial Regular"/>
            </a:endParaRPr>
          </a:p>
        </p:txBody>
      </p:sp>
      <p:sp>
        <p:nvSpPr>
          <p:cNvPr id="71" name="Freeform 70">
            <a:extLst>
              <a:ext uri="{FF2B5EF4-FFF2-40B4-BE49-F238E27FC236}">
                <a16:creationId xmlns:a16="http://schemas.microsoft.com/office/drawing/2014/main" id="{F0FC007C-4F96-BB4F-A7E3-C920DB22746A}"/>
              </a:ext>
            </a:extLst>
          </p:cNvPr>
          <p:cNvSpPr/>
          <p:nvPr/>
        </p:nvSpPr>
        <p:spPr>
          <a:xfrm>
            <a:off x="4876637" y="3280096"/>
            <a:ext cx="1687962" cy="1514712"/>
          </a:xfrm>
          <a:custGeom>
            <a:avLst/>
            <a:gdLst>
              <a:gd name="connsiteX0" fmla="*/ 0 w 1686439"/>
              <a:gd name="connsiteY0" fmla="*/ 1642635 h 1642635"/>
              <a:gd name="connsiteX1" fmla="*/ 1078664 w 1686439"/>
              <a:gd name="connsiteY1" fmla="*/ 1286730 h 1642635"/>
              <a:gd name="connsiteX2" fmla="*/ 1686439 w 1686439"/>
              <a:gd name="connsiteY2" fmla="*/ 0 h 1642635"/>
            </a:gdLst>
            <a:ahLst/>
            <a:cxnLst>
              <a:cxn ang="0">
                <a:pos x="connsiteX0" y="connsiteY0"/>
              </a:cxn>
              <a:cxn ang="0">
                <a:pos x="connsiteX1" y="connsiteY1"/>
              </a:cxn>
              <a:cxn ang="0">
                <a:pos x="connsiteX2" y="connsiteY2"/>
              </a:cxn>
            </a:cxnLst>
            <a:rect l="l" t="t" r="r" b="b"/>
            <a:pathLst>
              <a:path w="1686439" h="1642635">
                <a:moveTo>
                  <a:pt x="0" y="1642635"/>
                </a:moveTo>
                <a:cubicBezTo>
                  <a:pt x="398795" y="1601568"/>
                  <a:pt x="797591" y="1560502"/>
                  <a:pt x="1078664" y="1286730"/>
                </a:cubicBezTo>
                <a:cubicBezTo>
                  <a:pt x="1359737" y="1012957"/>
                  <a:pt x="1617996" y="184340"/>
                  <a:pt x="1686439" y="0"/>
                </a:cubicBezTo>
              </a:path>
            </a:pathLst>
          </a:custGeom>
          <a:noFill/>
          <a:ln w="28575" cap="flat">
            <a:solidFill>
              <a:schemeClr val="accent4">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u="none" strike="noStrike" cap="none" spc="0" normalizeH="0" baseline="0" dirty="0">
              <a:ln>
                <a:noFill/>
              </a:ln>
              <a:solidFill>
                <a:srgbClr val="000000"/>
              </a:solidFill>
              <a:effectLst/>
              <a:uFillTx/>
              <a:latin typeface="Arial Regular"/>
            </a:endParaRPr>
          </a:p>
        </p:txBody>
      </p:sp>
      <p:sp>
        <p:nvSpPr>
          <p:cNvPr id="72" name="Freeform 71">
            <a:extLst>
              <a:ext uri="{FF2B5EF4-FFF2-40B4-BE49-F238E27FC236}">
                <a16:creationId xmlns:a16="http://schemas.microsoft.com/office/drawing/2014/main" id="{393AD1D0-C8FC-DA4A-B7A3-25D42E7DF791}"/>
              </a:ext>
            </a:extLst>
          </p:cNvPr>
          <p:cNvSpPr/>
          <p:nvPr/>
        </p:nvSpPr>
        <p:spPr>
          <a:xfrm>
            <a:off x="4783406" y="3907331"/>
            <a:ext cx="1918323" cy="1259900"/>
          </a:xfrm>
          <a:custGeom>
            <a:avLst/>
            <a:gdLst>
              <a:gd name="connsiteX0" fmla="*/ 0 w 1686439"/>
              <a:gd name="connsiteY0" fmla="*/ 1642635 h 1642635"/>
              <a:gd name="connsiteX1" fmla="*/ 1078664 w 1686439"/>
              <a:gd name="connsiteY1" fmla="*/ 1286730 h 1642635"/>
              <a:gd name="connsiteX2" fmla="*/ 1686439 w 1686439"/>
              <a:gd name="connsiteY2" fmla="*/ 0 h 1642635"/>
              <a:gd name="connsiteX0" fmla="*/ 0 w 1686439"/>
              <a:gd name="connsiteY0" fmla="*/ 1642635 h 1642635"/>
              <a:gd name="connsiteX1" fmla="*/ 1112359 w 1686439"/>
              <a:gd name="connsiteY1" fmla="*/ 1101121 h 1642635"/>
              <a:gd name="connsiteX2" fmla="*/ 1686439 w 1686439"/>
              <a:gd name="connsiteY2" fmla="*/ 0 h 1642635"/>
              <a:gd name="connsiteX0" fmla="*/ 0 w 1686439"/>
              <a:gd name="connsiteY0" fmla="*/ 1642635 h 1642635"/>
              <a:gd name="connsiteX1" fmla="*/ 1150869 w 1686439"/>
              <a:gd name="connsiteY1" fmla="*/ 1093981 h 1642635"/>
              <a:gd name="connsiteX2" fmla="*/ 1686439 w 1686439"/>
              <a:gd name="connsiteY2" fmla="*/ 0 h 1642635"/>
              <a:gd name="connsiteX0" fmla="*/ 0 w 1686439"/>
              <a:gd name="connsiteY0" fmla="*/ 1642635 h 1642635"/>
              <a:gd name="connsiteX1" fmla="*/ 1150869 w 1686439"/>
              <a:gd name="connsiteY1" fmla="*/ 1093981 h 1642635"/>
              <a:gd name="connsiteX2" fmla="*/ 1686439 w 1686439"/>
              <a:gd name="connsiteY2" fmla="*/ 0 h 1642635"/>
              <a:gd name="connsiteX0" fmla="*/ 0 w 1686439"/>
              <a:gd name="connsiteY0" fmla="*/ 1642635 h 1642635"/>
              <a:gd name="connsiteX1" fmla="*/ 1199006 w 1686439"/>
              <a:gd name="connsiteY1" fmla="*/ 915511 h 1642635"/>
              <a:gd name="connsiteX2" fmla="*/ 1686439 w 1686439"/>
              <a:gd name="connsiteY2" fmla="*/ 0 h 1642635"/>
            </a:gdLst>
            <a:ahLst/>
            <a:cxnLst>
              <a:cxn ang="0">
                <a:pos x="connsiteX0" y="connsiteY0"/>
              </a:cxn>
              <a:cxn ang="0">
                <a:pos x="connsiteX1" y="connsiteY1"/>
              </a:cxn>
              <a:cxn ang="0">
                <a:pos x="connsiteX2" y="connsiteY2"/>
              </a:cxn>
            </a:cxnLst>
            <a:rect l="l" t="t" r="r" b="b"/>
            <a:pathLst>
              <a:path w="1686439" h="1642635">
                <a:moveTo>
                  <a:pt x="0" y="1642635"/>
                </a:moveTo>
                <a:cubicBezTo>
                  <a:pt x="398795" y="1601568"/>
                  <a:pt x="937187" y="1439142"/>
                  <a:pt x="1199006" y="915511"/>
                </a:cubicBezTo>
                <a:cubicBezTo>
                  <a:pt x="1460825" y="391880"/>
                  <a:pt x="1617996" y="184340"/>
                  <a:pt x="1686439" y="0"/>
                </a:cubicBezTo>
              </a:path>
            </a:pathLst>
          </a:custGeom>
          <a:noFill/>
          <a:ln w="28575" cap="flat">
            <a:solidFill>
              <a:schemeClr val="accent4">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u="none" strike="noStrike" cap="none" spc="0" normalizeH="0" baseline="0" dirty="0">
              <a:ln>
                <a:noFill/>
              </a:ln>
              <a:solidFill>
                <a:srgbClr val="000000"/>
              </a:solidFill>
              <a:effectLst/>
              <a:uFillTx/>
              <a:latin typeface="Arial Regular"/>
            </a:endParaRPr>
          </a:p>
        </p:txBody>
      </p:sp>
      <p:cxnSp>
        <p:nvCxnSpPr>
          <p:cNvPr id="73" name="Straight Connector 72">
            <a:extLst>
              <a:ext uri="{FF2B5EF4-FFF2-40B4-BE49-F238E27FC236}">
                <a16:creationId xmlns:a16="http://schemas.microsoft.com/office/drawing/2014/main" id="{EE289D35-846D-F642-BA6F-97BFA07C2E07}"/>
              </a:ext>
            </a:extLst>
          </p:cNvPr>
          <p:cNvCxnSpPr>
            <a:cxnSpLocks/>
          </p:cNvCxnSpPr>
          <p:nvPr/>
        </p:nvCxnSpPr>
        <p:spPr>
          <a:xfrm flipV="1">
            <a:off x="7878656" y="4060073"/>
            <a:ext cx="2327606" cy="43389"/>
          </a:xfrm>
          <a:prstGeom prst="line">
            <a:avLst/>
          </a:prstGeom>
          <a:noFill/>
          <a:ln w="28575" cap="flat">
            <a:solidFill>
              <a:schemeClr val="accent2">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E502A4B6-FEA9-CB40-9527-5E81F64C32AA}"/>
              </a:ext>
            </a:extLst>
          </p:cNvPr>
          <p:cNvCxnSpPr>
            <a:cxnSpLocks/>
          </p:cNvCxnSpPr>
          <p:nvPr/>
        </p:nvCxnSpPr>
        <p:spPr>
          <a:xfrm flipV="1">
            <a:off x="7885190" y="4345079"/>
            <a:ext cx="2327606" cy="43389"/>
          </a:xfrm>
          <a:prstGeom prst="line">
            <a:avLst/>
          </a:prstGeom>
          <a:noFill/>
          <a:ln w="28575" cap="flat">
            <a:solidFill>
              <a:schemeClr val="accent2">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a:extLst>
              <a:ext uri="{FF2B5EF4-FFF2-40B4-BE49-F238E27FC236}">
                <a16:creationId xmlns:a16="http://schemas.microsoft.com/office/drawing/2014/main" id="{A81D19A5-D1C9-034E-A57D-59D9E81C5963}"/>
              </a:ext>
            </a:extLst>
          </p:cNvPr>
          <p:cNvCxnSpPr>
            <a:cxnSpLocks/>
          </p:cNvCxnSpPr>
          <p:nvPr/>
        </p:nvCxnSpPr>
        <p:spPr>
          <a:xfrm flipV="1">
            <a:off x="7908148" y="4509509"/>
            <a:ext cx="2327606" cy="43389"/>
          </a:xfrm>
          <a:prstGeom prst="line">
            <a:avLst/>
          </a:prstGeom>
          <a:noFill/>
          <a:ln w="28575" cap="flat">
            <a:solidFill>
              <a:schemeClr val="accent2">
                <a:lumMod val="75000"/>
              </a:schemeClr>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55841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Group Association with Exposures</a:t>
            </a:r>
          </a:p>
        </p:txBody>
      </p:sp>
      <p:sp>
        <p:nvSpPr>
          <p:cNvPr id="39" name="Line">
            <a:extLst>
              <a:ext uri="{FF2B5EF4-FFF2-40B4-BE49-F238E27FC236}">
                <a16:creationId xmlns:a16="http://schemas.microsoft.com/office/drawing/2014/main" id="{82C38321-8E80-1046-9F37-770F8F8B865A}"/>
              </a:ext>
            </a:extLst>
          </p:cNvPr>
          <p:cNvSpPr/>
          <p:nvPr/>
        </p:nvSpPr>
        <p:spPr>
          <a:xfrm rot="18900000">
            <a:off x="5458928" y="3809858"/>
            <a:ext cx="2217283" cy="743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75" y="7561"/>
                </a:lnTo>
                <a:lnTo>
                  <a:pt x="10013" y="21600"/>
                </a:lnTo>
                <a:lnTo>
                  <a:pt x="17382" y="9168"/>
                </a:lnTo>
                <a:lnTo>
                  <a:pt x="21600" y="13073"/>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graphicFrame>
        <p:nvGraphicFramePr>
          <p:cNvPr id="65" name="Table">
            <a:extLst>
              <a:ext uri="{FF2B5EF4-FFF2-40B4-BE49-F238E27FC236}">
                <a16:creationId xmlns:a16="http://schemas.microsoft.com/office/drawing/2014/main" id="{9058384A-1FC2-1E44-8056-9C1F12BAA59B}"/>
              </a:ext>
            </a:extLst>
          </p:cNvPr>
          <p:cNvGraphicFramePr/>
          <p:nvPr>
            <p:extLst>
              <p:ext uri="{D42A27DB-BD31-4B8C-83A1-F6EECF244321}">
                <p14:modId xmlns:p14="http://schemas.microsoft.com/office/powerpoint/2010/main" val="1632205243"/>
              </p:ext>
            </p:extLst>
          </p:nvPr>
        </p:nvGraphicFramePr>
        <p:xfrm>
          <a:off x="3149059" y="3118322"/>
          <a:ext cx="5321300" cy="2000268"/>
        </p:xfrm>
        <a:graphic>
          <a:graphicData uri="http://schemas.openxmlformats.org/drawingml/2006/table">
            <a:tbl>
              <a:tblPr firstRow="1" firstCol="1"/>
              <a:tblGrid>
                <a:gridCol w="1330325">
                  <a:extLst>
                    <a:ext uri="{9D8B030D-6E8A-4147-A177-3AD203B41FA5}">
                      <a16:colId xmlns:a16="http://schemas.microsoft.com/office/drawing/2014/main" val="20000"/>
                    </a:ext>
                  </a:extLst>
                </a:gridCol>
                <a:gridCol w="1330325">
                  <a:extLst>
                    <a:ext uri="{9D8B030D-6E8A-4147-A177-3AD203B41FA5}">
                      <a16:colId xmlns:a16="http://schemas.microsoft.com/office/drawing/2014/main" val="20001"/>
                    </a:ext>
                  </a:extLst>
                </a:gridCol>
                <a:gridCol w="1330325">
                  <a:extLst>
                    <a:ext uri="{9D8B030D-6E8A-4147-A177-3AD203B41FA5}">
                      <a16:colId xmlns:a16="http://schemas.microsoft.com/office/drawing/2014/main" val="20002"/>
                    </a:ext>
                  </a:extLst>
                </a:gridCol>
                <a:gridCol w="1330325">
                  <a:extLst>
                    <a:ext uri="{9D8B030D-6E8A-4147-A177-3AD203B41FA5}">
                      <a16:colId xmlns:a16="http://schemas.microsoft.com/office/drawing/2014/main" val="20003"/>
                    </a:ext>
                  </a:extLst>
                </a:gridCol>
              </a:tblGrid>
              <a:tr h="500067">
                <a:tc>
                  <a:txBody>
                    <a:bodyPr/>
                    <a:lstStyle/>
                    <a:p>
                      <a:pPr defTabSz="914400">
                        <a:tabLst>
                          <a:tab pos="1181100" algn="l"/>
                        </a:tabLst>
                        <a:defRPr sz="2200">
                          <a:sym typeface="Helvetica Neue"/>
                        </a:defRPr>
                      </a:pPr>
                      <a:endParaRPr b="0" i="0" dirty="0">
                        <a:solidFill>
                          <a:schemeClr val="bg1"/>
                        </a:solidFill>
                        <a:latin typeface="+mn-lt"/>
                      </a:endParaRPr>
                    </a:p>
                  </a:txBody>
                  <a:tcPr marL="50800" marR="50800" marT="50800" marB="50800" anchor="ctr" horzOverflow="overflow">
                    <a:lnL w="12700">
                      <a:miter lim="400000"/>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defTabSz="914400">
                        <a:tabLst>
                          <a:tab pos="1181100" algn="l"/>
                        </a:tabLst>
                        <a:defRPr sz="2200">
                          <a:sym typeface="Helvetica Neue"/>
                        </a:defRPr>
                      </a:pPr>
                      <a:r>
                        <a:rPr b="0" i="0" dirty="0">
                          <a:solidFill>
                            <a:schemeClr val="bg1"/>
                          </a:solidFill>
                          <a:latin typeface="+mn-lt"/>
                        </a:rPr>
                        <a:t>w</a:t>
                      </a:r>
                      <a:r>
                        <a:rPr baseline="-5999" dirty="0">
                          <a:solidFill>
                            <a:schemeClr val="bg1"/>
                          </a:solidFill>
                          <a:latin typeface="+mn-lt"/>
                        </a:rPr>
                        <a:t>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defTabSz="914400">
                        <a:tabLst>
                          <a:tab pos="1181100" algn="l"/>
                        </a:tabLst>
                        <a:defRPr sz="2200">
                          <a:sym typeface="Helvetica Neue"/>
                        </a:defRPr>
                      </a:pPr>
                      <a:r>
                        <a:rPr b="0" i="0" dirty="0">
                          <a:solidFill>
                            <a:schemeClr val="bg1"/>
                          </a:solidFill>
                          <a:latin typeface="+mn-lt"/>
                        </a:rPr>
                        <a:t>w</a:t>
                      </a:r>
                      <a:r>
                        <a:rPr baseline="-5999" dirty="0">
                          <a:solidFill>
                            <a:schemeClr val="bg1"/>
                          </a:solidFill>
                          <a:latin typeface="+mn-lt"/>
                        </a:rPr>
                        <a:t>2</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defTabSz="914400">
                        <a:tabLst>
                          <a:tab pos="1181100" algn="l"/>
                        </a:tabLst>
                        <a:defRPr sz="2200">
                          <a:sym typeface="Helvetica Neue"/>
                        </a:defRPr>
                      </a:pPr>
                      <a:r>
                        <a:rPr b="0" i="0" dirty="0">
                          <a:solidFill>
                            <a:schemeClr val="bg1"/>
                          </a:solidFill>
                          <a:latin typeface="+mn-lt"/>
                        </a:rPr>
                        <a:t>w</a:t>
                      </a:r>
                      <a:r>
                        <a:rPr baseline="-5999" dirty="0">
                          <a:solidFill>
                            <a:schemeClr val="bg1"/>
                          </a:solidFill>
                          <a:latin typeface="+mn-lt"/>
                        </a:rPr>
                        <a:t>3</a:t>
                      </a:r>
                    </a:p>
                  </a:txBody>
                  <a:tcPr marL="50800" marR="50800" marT="50800" marB="50800" anchor="ctr" horzOverflow="overflow">
                    <a:lnL w="12700" cap="flat" cmpd="sng" algn="ctr">
                      <a:solidFill>
                        <a:schemeClr val="bg1"/>
                      </a:solidFill>
                      <a:prstDash val="solid"/>
                      <a:round/>
                      <a:headEnd type="none" w="med" len="med"/>
                      <a:tailEnd type="none" w="med" len="med"/>
                    </a:lnL>
                    <a:lnR w="12700">
                      <a:miter lim="400000"/>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500067">
                <a:tc>
                  <a:txBody>
                    <a:bodyPr/>
                    <a:lstStyle/>
                    <a:p>
                      <a:pPr defTabSz="914400">
                        <a:tabLst>
                          <a:tab pos="1181100" algn="l"/>
                        </a:tabLst>
                        <a:defRPr sz="1800" b="0"/>
                      </a:pPr>
                      <a:r>
                        <a:rPr sz="2200" b="0" i="0" dirty="0">
                          <a:solidFill>
                            <a:schemeClr val="bg1"/>
                          </a:solidFill>
                          <a:latin typeface="+mn-lt"/>
                          <a:sym typeface="Helvetica Neue"/>
                        </a:rPr>
                        <a:t>Group </a:t>
                      </a:r>
                      <a:r>
                        <a:rPr sz="2200" b="0" dirty="0">
                          <a:solidFill>
                            <a:schemeClr val="bg1"/>
                          </a:solidFill>
                          <a:latin typeface="+mn-lt"/>
                          <a:sym typeface="Helvetica Neue"/>
                        </a:rPr>
                        <a:t>1</a:t>
                      </a: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defTabSz="914400">
                        <a:defRPr sz="1800"/>
                      </a:pPr>
                      <a:r>
                        <a:rPr sz="2200" b="0" i="0" dirty="0">
                          <a:solidFill>
                            <a:schemeClr val="bg1"/>
                          </a:solidFill>
                          <a:latin typeface="+mn-lt"/>
                          <a:sym typeface="Helvetica Neue"/>
                        </a:rPr>
                        <a:t>2.3</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defTabSz="914400">
                        <a:defRPr sz="1800"/>
                      </a:pPr>
                      <a:r>
                        <a:rPr sz="2200" b="0" i="0" dirty="0">
                          <a:solidFill>
                            <a:schemeClr val="bg1"/>
                          </a:solidFill>
                          <a:latin typeface="+mn-lt"/>
                          <a:sym typeface="Helvetica Neue"/>
                        </a:rPr>
                        <a:t>1.1</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defTabSz="914400">
                        <a:defRPr sz="1800"/>
                      </a:pPr>
                      <a:r>
                        <a:rPr sz="2200" b="0" i="0" dirty="0">
                          <a:solidFill>
                            <a:schemeClr val="bg1"/>
                          </a:solidFill>
                          <a:latin typeface="+mn-lt"/>
                          <a:sym typeface="Helvetica Neue"/>
                        </a:rPr>
                        <a:t>5.3</a:t>
                      </a:r>
                    </a:p>
                  </a:txBody>
                  <a:tcPr marL="50800" marR="50800" marT="50800" marB="50800" anchor="ctr" horzOverflow="overflow">
                    <a:lnL w="12700" cap="flat" cmpd="sng" algn="ctr">
                      <a:solidFill>
                        <a:schemeClr val="bg1"/>
                      </a:solidFill>
                      <a:prstDash val="solid"/>
                      <a:round/>
                      <a:headEnd type="none" w="med" len="med"/>
                      <a:tailEnd type="none" w="med" len="med"/>
                    </a:lnL>
                    <a:lnR w="12700">
                      <a:miter lim="400000"/>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500067">
                <a:tc>
                  <a:txBody>
                    <a:bodyPr/>
                    <a:lstStyle/>
                    <a:p>
                      <a:pPr defTabSz="914400">
                        <a:tabLst>
                          <a:tab pos="1181100" algn="l"/>
                        </a:tabLst>
                        <a:defRPr sz="1800" b="0"/>
                      </a:pPr>
                      <a:r>
                        <a:rPr sz="2200" b="0" i="0" dirty="0">
                          <a:solidFill>
                            <a:schemeClr val="bg1"/>
                          </a:solidFill>
                          <a:latin typeface="+mn-lt"/>
                          <a:sym typeface="Helvetica Neue"/>
                        </a:rPr>
                        <a:t>Group 2</a:t>
                      </a: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defTabSz="914400">
                        <a:defRPr sz="1800"/>
                      </a:pPr>
                      <a:r>
                        <a:rPr sz="2200" b="0" i="0" dirty="0">
                          <a:solidFill>
                            <a:schemeClr val="bg1"/>
                          </a:solidFill>
                          <a:latin typeface="+mn-lt"/>
                          <a:sym typeface="Helvetica Neue"/>
                        </a:rPr>
                        <a:t>1.6</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defTabSz="914400">
                        <a:defRPr sz="1800"/>
                      </a:pPr>
                      <a:r>
                        <a:rPr sz="2200" b="0" i="0" dirty="0">
                          <a:solidFill>
                            <a:schemeClr val="bg1"/>
                          </a:solidFill>
                          <a:latin typeface="+mn-lt"/>
                          <a:sym typeface="Helvetica Neue"/>
                        </a:rPr>
                        <a:t>1.3</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defTabSz="914400">
                        <a:defRPr sz="1800"/>
                      </a:pPr>
                      <a:r>
                        <a:rPr sz="2200" b="0" i="0" dirty="0">
                          <a:solidFill>
                            <a:schemeClr val="bg1"/>
                          </a:solidFill>
                          <a:latin typeface="+mn-lt"/>
                          <a:sym typeface="Helvetica Neue"/>
                        </a:rPr>
                        <a:t>2.3</a:t>
                      </a:r>
                    </a:p>
                  </a:txBody>
                  <a:tcPr marL="50800" marR="50800" marT="50800" marB="50800" anchor="ctr" horzOverflow="overflow">
                    <a:lnL w="12700" cap="flat" cmpd="sng" algn="ctr">
                      <a:solidFill>
                        <a:schemeClr val="bg1"/>
                      </a:solidFill>
                      <a:prstDash val="solid"/>
                      <a:round/>
                      <a:headEnd type="none" w="med" len="med"/>
                      <a:tailEnd type="none" w="med" len="med"/>
                    </a:lnL>
                    <a:lnR w="12700">
                      <a:miter lim="400000"/>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500067">
                <a:tc>
                  <a:txBody>
                    <a:bodyPr/>
                    <a:lstStyle/>
                    <a:p>
                      <a:pPr defTabSz="914400">
                        <a:tabLst>
                          <a:tab pos="1181100" algn="l"/>
                        </a:tabLst>
                        <a:defRPr sz="1800" b="0"/>
                      </a:pPr>
                      <a:r>
                        <a:rPr sz="2200" b="0" i="0" dirty="0">
                          <a:solidFill>
                            <a:schemeClr val="bg1"/>
                          </a:solidFill>
                          <a:latin typeface="+mn-lt"/>
                          <a:sym typeface="Helvetica Neue"/>
                        </a:rPr>
                        <a:t>Group 3</a:t>
                      </a:r>
                    </a:p>
                  </a:txBody>
                  <a:tcPr marL="50800" marR="50800" marT="50800" marB="5080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miter lim="400000"/>
                    </a:lnB>
                  </a:tcPr>
                </a:tc>
                <a:tc>
                  <a:txBody>
                    <a:bodyPr/>
                    <a:lstStyle/>
                    <a:p>
                      <a:pPr algn="ctr" defTabSz="914400">
                        <a:defRPr sz="1800"/>
                      </a:pPr>
                      <a:r>
                        <a:rPr sz="2200" b="0" i="0" dirty="0">
                          <a:solidFill>
                            <a:schemeClr val="bg1"/>
                          </a:solidFill>
                          <a:latin typeface="+mn-lt"/>
                          <a:sym typeface="Helvetica Neue"/>
                        </a:rPr>
                        <a:t>0.5</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miter lim="400000"/>
                    </a:lnB>
                  </a:tcPr>
                </a:tc>
                <a:tc>
                  <a:txBody>
                    <a:bodyPr/>
                    <a:lstStyle/>
                    <a:p>
                      <a:pPr algn="ctr" defTabSz="914400">
                        <a:defRPr sz="1800"/>
                      </a:pPr>
                      <a:r>
                        <a:rPr sz="2200" b="0" i="0" dirty="0">
                          <a:solidFill>
                            <a:schemeClr val="bg1"/>
                          </a:solidFill>
                          <a:latin typeface="+mn-lt"/>
                          <a:sym typeface="Helvetica Neue"/>
                        </a:rPr>
                        <a:t>0.9</a:t>
                      </a:r>
                    </a:p>
                  </a:txBody>
                  <a:tcPr marL="50800" marR="50800" marT="50800" marB="50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miter lim="400000"/>
                    </a:lnB>
                  </a:tcPr>
                </a:tc>
                <a:tc>
                  <a:txBody>
                    <a:bodyPr/>
                    <a:lstStyle/>
                    <a:p>
                      <a:pPr algn="ctr" defTabSz="914400">
                        <a:defRPr sz="1800"/>
                      </a:pPr>
                      <a:r>
                        <a:rPr sz="2200" b="0" i="0" dirty="0">
                          <a:solidFill>
                            <a:schemeClr val="bg1"/>
                          </a:solidFill>
                          <a:latin typeface="+mn-lt"/>
                          <a:sym typeface="Helvetica Neue"/>
                        </a:rPr>
                        <a:t>1.1</a:t>
                      </a:r>
                    </a:p>
                  </a:txBody>
                  <a:tcPr marL="50800" marR="50800" marT="50800" marB="50800" anchor="ctr" horzOverflow="overflow">
                    <a:lnL w="12700" cap="flat" cmpd="sng" algn="ctr">
                      <a:solidFill>
                        <a:schemeClr val="bg1"/>
                      </a:solidFill>
                      <a:prstDash val="solid"/>
                      <a:round/>
                      <a:headEnd type="none" w="med" len="med"/>
                      <a:tailEnd type="none" w="med" len="med"/>
                    </a:lnL>
                    <a:lnR w="12700">
                      <a:miter lim="400000"/>
                    </a:lnR>
                    <a:lnT w="12700" cap="flat" cmpd="sng" algn="ctr">
                      <a:solidFill>
                        <a:schemeClr val="bg1"/>
                      </a:solidFill>
                      <a:prstDash val="solid"/>
                      <a:round/>
                      <a:headEnd type="none" w="med" len="med"/>
                      <a:tailEnd type="none" w="med" len="med"/>
                    </a:lnT>
                    <a:lnB w="12700">
                      <a:miter lim="400000"/>
                    </a:lnB>
                  </a:tcPr>
                </a:tc>
                <a:extLst>
                  <a:ext uri="{0D108BD9-81ED-4DB2-BD59-A6C34878D82A}">
                    <a16:rowId xmlns:a16="http://schemas.microsoft.com/office/drawing/2014/main" val="10003"/>
                  </a:ext>
                </a:extLst>
              </a:tr>
            </a:tbl>
          </a:graphicData>
        </a:graphic>
      </p:graphicFrame>
      <p:sp>
        <p:nvSpPr>
          <p:cNvPr id="66" name="Summarize Factors within Groups">
            <a:extLst>
              <a:ext uri="{FF2B5EF4-FFF2-40B4-BE49-F238E27FC236}">
                <a16:creationId xmlns:a16="http://schemas.microsoft.com/office/drawing/2014/main" id="{B2FA5113-572D-204A-B27F-4E1DB46E0BAD}"/>
              </a:ext>
            </a:extLst>
          </p:cNvPr>
          <p:cNvSpPr txBox="1"/>
          <p:nvPr/>
        </p:nvSpPr>
        <p:spPr>
          <a:xfrm>
            <a:off x="2620178" y="2152694"/>
            <a:ext cx="6826997"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vl1pPr>
          </a:lstStyle>
          <a:p>
            <a:r>
              <a:rPr lang="en-US" sz="2800" dirty="0">
                <a:solidFill>
                  <a:schemeClr val="bg1"/>
                </a:solidFill>
                <a:latin typeface="+mn-lt"/>
              </a:rPr>
              <a:t>Mean Baseline Exposure Values </a:t>
            </a:r>
            <a:r>
              <a:rPr sz="2800" dirty="0">
                <a:solidFill>
                  <a:schemeClr val="bg1"/>
                </a:solidFill>
                <a:latin typeface="+mn-lt"/>
              </a:rPr>
              <a:t>within Groups</a:t>
            </a:r>
          </a:p>
        </p:txBody>
      </p:sp>
    </p:spTree>
    <p:extLst>
      <p:ext uri="{BB962C8B-B14F-4D97-AF65-F5344CB8AC3E}">
        <p14:creationId xmlns:p14="http://schemas.microsoft.com/office/powerpoint/2010/main" val="1379863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39" name="Line">
            <a:extLst>
              <a:ext uri="{FF2B5EF4-FFF2-40B4-BE49-F238E27FC236}">
                <a16:creationId xmlns:a16="http://schemas.microsoft.com/office/drawing/2014/main" id="{82C38321-8E80-1046-9F37-770F8F8B865A}"/>
              </a:ext>
            </a:extLst>
          </p:cNvPr>
          <p:cNvSpPr/>
          <p:nvPr/>
        </p:nvSpPr>
        <p:spPr>
          <a:xfrm rot="18900000">
            <a:off x="5458928" y="3809858"/>
            <a:ext cx="2217283" cy="743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875" y="7561"/>
                </a:lnTo>
                <a:lnTo>
                  <a:pt x="10013" y="21600"/>
                </a:lnTo>
                <a:lnTo>
                  <a:pt x="17382" y="9168"/>
                </a:lnTo>
                <a:lnTo>
                  <a:pt x="21600" y="13073"/>
                </a:lnTo>
              </a:path>
            </a:pathLst>
          </a:custGeom>
          <a:ln w="254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 name="Title 3">
            <a:extLst>
              <a:ext uri="{FF2B5EF4-FFF2-40B4-BE49-F238E27FC236}">
                <a16:creationId xmlns:a16="http://schemas.microsoft.com/office/drawing/2014/main" id="{39459579-3827-D84F-BDEB-FC54DAB9908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A890C028-D48D-414F-8FCF-955E33024B09}"/>
              </a:ext>
            </a:extLst>
          </p:cNvPr>
          <p:cNvPicPr>
            <a:picLocks noChangeAspect="1"/>
          </p:cNvPicPr>
          <p:nvPr/>
        </p:nvPicPr>
        <p:blipFill>
          <a:blip r:embed="rId3"/>
          <a:stretch>
            <a:fillRect/>
          </a:stretch>
        </p:blipFill>
        <p:spPr>
          <a:xfrm>
            <a:off x="0" y="-1"/>
            <a:ext cx="12192002" cy="6858001"/>
          </a:xfrm>
          <a:prstGeom prst="rect">
            <a:avLst/>
          </a:prstGeom>
        </p:spPr>
      </p:pic>
    </p:spTree>
    <p:extLst>
      <p:ext uri="{BB962C8B-B14F-4D97-AF65-F5344CB8AC3E}">
        <p14:creationId xmlns:p14="http://schemas.microsoft.com/office/powerpoint/2010/main" val="1197982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Another Clustering Option</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a:xfrm>
            <a:off x="838200" y="1408271"/>
            <a:ext cx="10515600" cy="4351338"/>
          </a:xfrm>
        </p:spPr>
        <p:txBody>
          <a:bodyPr>
            <a:normAutofit/>
          </a:bodyPr>
          <a:lstStyle/>
          <a:p>
            <a:pPr marL="0" indent="0" defTabSz="457200">
              <a:spcBef>
                <a:spcPts val="0"/>
              </a:spcBef>
              <a:buSzTx/>
              <a:buNone/>
              <a:defRPr sz="3500" b="1">
                <a:latin typeface="Helvetica"/>
                <a:ea typeface="Helvetica"/>
                <a:cs typeface="Helvetica"/>
                <a:sym typeface="Helvetica"/>
              </a:defRPr>
            </a:pPr>
            <a:r>
              <a:rPr lang="en-US" dirty="0">
                <a:solidFill>
                  <a:schemeClr val="bg1"/>
                </a:solidFill>
              </a:rPr>
              <a:t>Tree-based Clustering</a:t>
            </a:r>
          </a:p>
          <a:p>
            <a:pPr marL="0" indent="0" defTabSz="457200">
              <a:spcBef>
                <a:spcPts val="0"/>
              </a:spcBef>
              <a:buSzTx/>
              <a:buNone/>
              <a:defRPr sz="3500" b="1">
                <a:latin typeface="Helvetica"/>
                <a:ea typeface="Helvetica"/>
                <a:cs typeface="Helvetica"/>
                <a:sym typeface="Helvetica"/>
              </a:defRPr>
            </a:pPr>
            <a:endParaRPr lang="en-US" dirty="0">
              <a:solidFill>
                <a:schemeClr val="bg1"/>
              </a:solidFill>
            </a:endParaRPr>
          </a:p>
          <a:p>
            <a:pPr marL="930671" lvl="1" indent="-486171" defTabSz="457200">
              <a:spcBef>
                <a:spcPts val="0"/>
              </a:spcBef>
              <a:defRPr sz="3500">
                <a:latin typeface="Helvetica"/>
                <a:ea typeface="Helvetica"/>
                <a:cs typeface="Helvetica"/>
                <a:sym typeface="Helvetica"/>
              </a:defRPr>
            </a:pPr>
            <a:r>
              <a:rPr lang="en-US" dirty="0">
                <a:solidFill>
                  <a:schemeClr val="bg1"/>
                </a:solidFill>
              </a:rPr>
              <a:t>Divide baseline exposure variable space so as to create groups homogenous in terms of the outcome</a:t>
            </a:r>
            <a:endParaRPr lang="en-US" baseline="-5999" dirty="0">
              <a:solidFill>
                <a:schemeClr val="bg1"/>
              </a:solidFill>
            </a:endParaRPr>
          </a:p>
          <a:p>
            <a:pPr defTabSz="457200">
              <a:lnSpc>
                <a:spcPct val="120000"/>
              </a:lnSpc>
              <a:spcBef>
                <a:spcPts val="0"/>
              </a:spcBef>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marL="0" indent="0" defTabSz="457200">
              <a:lnSpc>
                <a:spcPct val="120000"/>
              </a:lnSpc>
              <a:spcBef>
                <a:spcPts val="0"/>
              </a:spcBef>
              <a:buNone/>
              <a:defRPr sz="3500">
                <a:latin typeface="Helvetica"/>
                <a:ea typeface="Helvetica"/>
                <a:cs typeface="Helvetica"/>
                <a:sym typeface="Helvetica"/>
              </a:defRPr>
            </a:pPr>
            <a:endParaRPr lang="en-US" sz="3600" dirty="0">
              <a:solidFill>
                <a:schemeClr val="bg1"/>
              </a:solidFill>
              <a:ea typeface="Helvetica"/>
              <a:cs typeface="Helvetica"/>
              <a:sym typeface="Helvetica"/>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defTabSz="365760">
              <a:lnSpc>
                <a:spcPct val="120000"/>
              </a:lnSpc>
              <a:spcBef>
                <a:spcPts val="0"/>
              </a:spcBef>
              <a:defRPr sz="2800">
                <a:latin typeface="Helvetica"/>
                <a:ea typeface="Helvetica"/>
                <a:cs typeface="Helvetica"/>
                <a:sym typeface="Helvetica"/>
              </a:defRPr>
            </a:pPr>
            <a:endParaRPr lang="en-US" dirty="0">
              <a:solidFill>
                <a:schemeClr val="bg1"/>
              </a:solidFill>
            </a:endParaRPr>
          </a:p>
        </p:txBody>
      </p:sp>
      <p:sp>
        <p:nvSpPr>
          <p:cNvPr id="4" name="Line">
            <a:extLst>
              <a:ext uri="{FF2B5EF4-FFF2-40B4-BE49-F238E27FC236}">
                <a16:creationId xmlns:a16="http://schemas.microsoft.com/office/drawing/2014/main" id="{67F5FDEA-4B27-A248-BDA7-92C3D635E04F}"/>
              </a:ext>
            </a:extLst>
          </p:cNvPr>
          <p:cNvSpPr/>
          <p:nvPr/>
        </p:nvSpPr>
        <p:spPr>
          <a:xfrm flipV="1">
            <a:off x="4333021" y="3804101"/>
            <a:ext cx="1" cy="2506828"/>
          </a:xfrm>
          <a:prstGeom prst="line">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5" name="Line">
            <a:extLst>
              <a:ext uri="{FF2B5EF4-FFF2-40B4-BE49-F238E27FC236}">
                <a16:creationId xmlns:a16="http://schemas.microsoft.com/office/drawing/2014/main" id="{63866260-CA16-9D48-B893-99F32F48F9E4}"/>
              </a:ext>
            </a:extLst>
          </p:cNvPr>
          <p:cNvSpPr/>
          <p:nvPr/>
        </p:nvSpPr>
        <p:spPr>
          <a:xfrm>
            <a:off x="4333020" y="6303468"/>
            <a:ext cx="3212686" cy="1"/>
          </a:xfrm>
          <a:prstGeom prst="line">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6" name="Oval">
            <a:extLst>
              <a:ext uri="{FF2B5EF4-FFF2-40B4-BE49-F238E27FC236}">
                <a16:creationId xmlns:a16="http://schemas.microsoft.com/office/drawing/2014/main" id="{CB3D6798-B99E-A142-BBE7-3C68EDE89FDA}"/>
              </a:ext>
            </a:extLst>
          </p:cNvPr>
          <p:cNvSpPr/>
          <p:nvPr/>
        </p:nvSpPr>
        <p:spPr>
          <a:xfrm>
            <a:off x="5637182" y="4814391"/>
            <a:ext cx="151856" cy="151982"/>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7" name="Oval">
            <a:extLst>
              <a:ext uri="{FF2B5EF4-FFF2-40B4-BE49-F238E27FC236}">
                <a16:creationId xmlns:a16="http://schemas.microsoft.com/office/drawing/2014/main" id="{E0A34881-5071-4842-97E1-0AF9C052FB75}"/>
              </a:ext>
            </a:extLst>
          </p:cNvPr>
          <p:cNvSpPr/>
          <p:nvPr/>
        </p:nvSpPr>
        <p:spPr>
          <a:xfrm>
            <a:off x="6232175" y="3775696"/>
            <a:ext cx="151856" cy="151982"/>
          </a:xfrm>
          <a:prstGeom prst="ellipse">
            <a:avLst/>
          </a:prstGeom>
          <a:solidFill>
            <a:srgbClr val="73A7F7"/>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8" name="Oval">
            <a:extLst>
              <a:ext uri="{FF2B5EF4-FFF2-40B4-BE49-F238E27FC236}">
                <a16:creationId xmlns:a16="http://schemas.microsoft.com/office/drawing/2014/main" id="{5CF49C99-B0D3-2B4D-8837-76EF23678308}"/>
              </a:ext>
            </a:extLst>
          </p:cNvPr>
          <p:cNvSpPr/>
          <p:nvPr/>
        </p:nvSpPr>
        <p:spPr>
          <a:xfrm>
            <a:off x="5735999" y="5148659"/>
            <a:ext cx="151856" cy="151982"/>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9" name="Oval">
            <a:extLst>
              <a:ext uri="{FF2B5EF4-FFF2-40B4-BE49-F238E27FC236}">
                <a16:creationId xmlns:a16="http://schemas.microsoft.com/office/drawing/2014/main" id="{91B0C119-7F71-C74E-B786-3FBCEA94E941}"/>
              </a:ext>
            </a:extLst>
          </p:cNvPr>
          <p:cNvSpPr/>
          <p:nvPr/>
        </p:nvSpPr>
        <p:spPr>
          <a:xfrm>
            <a:off x="6604676" y="3567589"/>
            <a:ext cx="151856" cy="151982"/>
          </a:xfrm>
          <a:prstGeom prst="ellipse">
            <a:avLst/>
          </a:prstGeom>
          <a:solidFill>
            <a:srgbClr val="73A7F7"/>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10" name="Oval">
            <a:extLst>
              <a:ext uri="{FF2B5EF4-FFF2-40B4-BE49-F238E27FC236}">
                <a16:creationId xmlns:a16="http://schemas.microsoft.com/office/drawing/2014/main" id="{C8D054F7-4A1C-324A-955E-4D22AC0A1707}"/>
              </a:ext>
            </a:extLst>
          </p:cNvPr>
          <p:cNvSpPr/>
          <p:nvPr/>
        </p:nvSpPr>
        <p:spPr>
          <a:xfrm>
            <a:off x="5366779" y="5059166"/>
            <a:ext cx="151856" cy="151982"/>
          </a:xfrm>
          <a:prstGeom prst="ellipse">
            <a:avLst/>
          </a:prstGeom>
          <a:solidFill>
            <a:schemeClr val="accent4">
              <a:lumMod val="40000"/>
              <a:lumOff val="60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11" name="Oval">
            <a:extLst>
              <a:ext uri="{FF2B5EF4-FFF2-40B4-BE49-F238E27FC236}">
                <a16:creationId xmlns:a16="http://schemas.microsoft.com/office/drawing/2014/main" id="{7EA898C9-621B-EE4B-80F5-B975908A1A10}"/>
              </a:ext>
            </a:extLst>
          </p:cNvPr>
          <p:cNvSpPr/>
          <p:nvPr/>
        </p:nvSpPr>
        <p:spPr>
          <a:xfrm>
            <a:off x="6232175" y="3481070"/>
            <a:ext cx="151856" cy="151982"/>
          </a:xfrm>
          <a:prstGeom prst="ellipse">
            <a:avLst/>
          </a:prstGeom>
          <a:solidFill>
            <a:srgbClr val="73A7F7"/>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12" name="Oval">
            <a:extLst>
              <a:ext uri="{FF2B5EF4-FFF2-40B4-BE49-F238E27FC236}">
                <a16:creationId xmlns:a16="http://schemas.microsoft.com/office/drawing/2014/main" id="{26BE88EB-48C3-1F4E-9A19-238B6DA45A15}"/>
              </a:ext>
            </a:extLst>
          </p:cNvPr>
          <p:cNvSpPr/>
          <p:nvPr/>
        </p:nvSpPr>
        <p:spPr>
          <a:xfrm>
            <a:off x="4512754" y="5875882"/>
            <a:ext cx="151856" cy="151982"/>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13" name="Oval">
            <a:extLst>
              <a:ext uri="{FF2B5EF4-FFF2-40B4-BE49-F238E27FC236}">
                <a16:creationId xmlns:a16="http://schemas.microsoft.com/office/drawing/2014/main" id="{BC88D35B-9457-5B4C-93E4-864BA6EC8F1E}"/>
              </a:ext>
            </a:extLst>
          </p:cNvPr>
          <p:cNvSpPr/>
          <p:nvPr/>
        </p:nvSpPr>
        <p:spPr>
          <a:xfrm>
            <a:off x="4585390" y="5457405"/>
            <a:ext cx="151856" cy="151981"/>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14" name="Oval">
            <a:extLst>
              <a:ext uri="{FF2B5EF4-FFF2-40B4-BE49-F238E27FC236}">
                <a16:creationId xmlns:a16="http://schemas.microsoft.com/office/drawing/2014/main" id="{97E79A68-B011-4947-9B53-698F0CF9099D}"/>
              </a:ext>
            </a:extLst>
          </p:cNvPr>
          <p:cNvSpPr/>
          <p:nvPr/>
        </p:nvSpPr>
        <p:spPr>
          <a:xfrm>
            <a:off x="4847176" y="5683619"/>
            <a:ext cx="151856" cy="151981"/>
          </a:xfrm>
          <a:prstGeom prst="ellipse">
            <a:avLst/>
          </a:prstGeom>
          <a:solidFill>
            <a:schemeClr val="accent2">
              <a:lumMod val="75000"/>
            </a:schemeClr>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15" name="w1">
            <a:extLst>
              <a:ext uri="{FF2B5EF4-FFF2-40B4-BE49-F238E27FC236}">
                <a16:creationId xmlns:a16="http://schemas.microsoft.com/office/drawing/2014/main" id="{E8CAC23F-609B-C143-A464-DA5C314B1D8A}"/>
              </a:ext>
            </a:extLst>
          </p:cNvPr>
          <p:cNvSpPr txBox="1"/>
          <p:nvPr/>
        </p:nvSpPr>
        <p:spPr>
          <a:xfrm>
            <a:off x="7561999" y="6344416"/>
            <a:ext cx="354264"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pPr>
            <a:r>
              <a:rPr b="0" dirty="0">
                <a:solidFill>
                  <a:schemeClr val="bg1"/>
                </a:solidFill>
                <a:latin typeface="Arial Regular"/>
              </a:rPr>
              <a:t>w</a:t>
            </a:r>
            <a:r>
              <a:rPr b="0" baseline="-5999" dirty="0">
                <a:solidFill>
                  <a:schemeClr val="bg1"/>
                </a:solidFill>
                <a:latin typeface="Arial Regular"/>
              </a:rPr>
              <a:t>1</a:t>
            </a:r>
          </a:p>
        </p:txBody>
      </p:sp>
      <p:sp>
        <p:nvSpPr>
          <p:cNvPr id="16" name="w3">
            <a:extLst>
              <a:ext uri="{FF2B5EF4-FFF2-40B4-BE49-F238E27FC236}">
                <a16:creationId xmlns:a16="http://schemas.microsoft.com/office/drawing/2014/main" id="{E93629CE-CA97-EC4B-BE5C-B1BA50EC8FFF}"/>
              </a:ext>
            </a:extLst>
          </p:cNvPr>
          <p:cNvSpPr txBox="1"/>
          <p:nvPr/>
        </p:nvSpPr>
        <p:spPr>
          <a:xfrm>
            <a:off x="3825026" y="3628461"/>
            <a:ext cx="354264"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pPr>
            <a:r>
              <a:rPr b="0" dirty="0">
                <a:solidFill>
                  <a:schemeClr val="bg1"/>
                </a:solidFill>
                <a:latin typeface="Arial Regular"/>
              </a:rPr>
              <a:t>w</a:t>
            </a:r>
            <a:r>
              <a:rPr b="0" baseline="-5999" dirty="0">
                <a:solidFill>
                  <a:schemeClr val="bg1"/>
                </a:solidFill>
                <a:latin typeface="Arial Regular"/>
              </a:rPr>
              <a:t>3</a:t>
            </a:r>
          </a:p>
        </p:txBody>
      </p:sp>
      <p:sp>
        <p:nvSpPr>
          <p:cNvPr id="17" name="Line">
            <a:extLst>
              <a:ext uri="{FF2B5EF4-FFF2-40B4-BE49-F238E27FC236}">
                <a16:creationId xmlns:a16="http://schemas.microsoft.com/office/drawing/2014/main" id="{9EB8C810-BEE9-D547-900A-EDADAB9AD4C4}"/>
              </a:ext>
            </a:extLst>
          </p:cNvPr>
          <p:cNvSpPr/>
          <p:nvPr/>
        </p:nvSpPr>
        <p:spPr>
          <a:xfrm>
            <a:off x="4338737" y="4266073"/>
            <a:ext cx="3201253" cy="1"/>
          </a:xfrm>
          <a:prstGeom prst="line">
            <a:avLst/>
          </a:prstGeom>
          <a:ln w="25400">
            <a:solidFill>
              <a:schemeClr val="bg1"/>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18" name="Line">
            <a:extLst>
              <a:ext uri="{FF2B5EF4-FFF2-40B4-BE49-F238E27FC236}">
                <a16:creationId xmlns:a16="http://schemas.microsoft.com/office/drawing/2014/main" id="{2574A25E-885E-7143-8A34-1E38D6E56C80}"/>
              </a:ext>
            </a:extLst>
          </p:cNvPr>
          <p:cNvSpPr/>
          <p:nvPr/>
        </p:nvSpPr>
        <p:spPr>
          <a:xfrm flipV="1">
            <a:off x="5184883" y="3477295"/>
            <a:ext cx="1" cy="2826174"/>
          </a:xfrm>
          <a:prstGeom prst="line">
            <a:avLst/>
          </a:prstGeom>
          <a:ln w="25400">
            <a:solidFill>
              <a:schemeClr val="bg1"/>
            </a:solidFill>
            <a:prstDash val="sysDot"/>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19" name="t2">
            <a:extLst>
              <a:ext uri="{FF2B5EF4-FFF2-40B4-BE49-F238E27FC236}">
                <a16:creationId xmlns:a16="http://schemas.microsoft.com/office/drawing/2014/main" id="{A6AF45BC-5620-8D43-8333-EF1ECCB995F4}"/>
              </a:ext>
            </a:extLst>
          </p:cNvPr>
          <p:cNvSpPr txBox="1"/>
          <p:nvPr/>
        </p:nvSpPr>
        <p:spPr>
          <a:xfrm>
            <a:off x="5080526" y="6344416"/>
            <a:ext cx="238848"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pPr>
            <a:r>
              <a:rPr lang="en-US" b="0" dirty="0">
                <a:solidFill>
                  <a:schemeClr val="bg1"/>
                </a:solidFill>
                <a:latin typeface="Arial Regular"/>
              </a:rPr>
              <a:t>l</a:t>
            </a:r>
            <a:r>
              <a:rPr b="0" baseline="-5999" dirty="0">
                <a:solidFill>
                  <a:schemeClr val="bg1"/>
                </a:solidFill>
                <a:latin typeface="Arial Regular"/>
              </a:rPr>
              <a:t>2</a:t>
            </a:r>
          </a:p>
        </p:txBody>
      </p:sp>
      <p:sp>
        <p:nvSpPr>
          <p:cNvPr id="20" name="t1">
            <a:extLst>
              <a:ext uri="{FF2B5EF4-FFF2-40B4-BE49-F238E27FC236}">
                <a16:creationId xmlns:a16="http://schemas.microsoft.com/office/drawing/2014/main" id="{2C75A42D-3100-BD4C-B893-3D845FA0738E}"/>
              </a:ext>
            </a:extLst>
          </p:cNvPr>
          <p:cNvSpPr txBox="1"/>
          <p:nvPr/>
        </p:nvSpPr>
        <p:spPr>
          <a:xfrm>
            <a:off x="4085710" y="4076279"/>
            <a:ext cx="238848"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0"/>
            </a:pPr>
            <a:r>
              <a:rPr lang="en-US" b="0" dirty="0">
                <a:solidFill>
                  <a:schemeClr val="bg1"/>
                </a:solidFill>
                <a:latin typeface="Arial Regular"/>
              </a:rPr>
              <a:t>l</a:t>
            </a:r>
            <a:r>
              <a:rPr b="0" baseline="-5999" dirty="0">
                <a:solidFill>
                  <a:schemeClr val="bg1"/>
                </a:solidFill>
                <a:latin typeface="Arial Regular"/>
              </a:rPr>
              <a:t>1</a:t>
            </a:r>
          </a:p>
        </p:txBody>
      </p:sp>
    </p:spTree>
    <p:extLst>
      <p:ext uri="{BB962C8B-B14F-4D97-AF65-F5344CB8AC3E}">
        <p14:creationId xmlns:p14="http://schemas.microsoft.com/office/powerpoint/2010/main" val="1358833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6A3BDF-34DC-6142-A2B1-97B975E74879}"/>
              </a:ext>
            </a:extLst>
          </p:cNvPr>
          <p:cNvPicPr>
            <a:picLocks noGrp="1" noChangeAspect="1"/>
          </p:cNvPicPr>
          <p:nvPr>
            <p:ph idx="1"/>
          </p:nvPr>
        </p:nvPicPr>
        <p:blipFill>
          <a:blip r:embed="rId3"/>
          <a:stretch>
            <a:fillRect/>
          </a:stretch>
        </p:blipFill>
        <p:spPr>
          <a:xfrm>
            <a:off x="190104" y="5475685"/>
            <a:ext cx="11815916" cy="850066"/>
          </a:xfrm>
        </p:spPr>
      </p:pic>
      <p:pic>
        <p:nvPicPr>
          <p:cNvPr id="7" name="Picture 6">
            <a:extLst>
              <a:ext uri="{FF2B5EF4-FFF2-40B4-BE49-F238E27FC236}">
                <a16:creationId xmlns:a16="http://schemas.microsoft.com/office/drawing/2014/main" id="{D93C9FEB-3F22-5C4B-8642-ED5282241922}"/>
              </a:ext>
            </a:extLst>
          </p:cNvPr>
          <p:cNvPicPr>
            <a:picLocks noChangeAspect="1"/>
          </p:cNvPicPr>
          <p:nvPr/>
        </p:nvPicPr>
        <p:blipFill>
          <a:blip r:embed="rId4"/>
          <a:stretch>
            <a:fillRect/>
          </a:stretch>
        </p:blipFill>
        <p:spPr>
          <a:xfrm>
            <a:off x="190104" y="3358470"/>
            <a:ext cx="5003800" cy="1968500"/>
          </a:xfrm>
          <a:prstGeom prst="rect">
            <a:avLst/>
          </a:prstGeom>
        </p:spPr>
      </p:pic>
      <p:pic>
        <p:nvPicPr>
          <p:cNvPr id="9" name="Picture 8">
            <a:extLst>
              <a:ext uri="{FF2B5EF4-FFF2-40B4-BE49-F238E27FC236}">
                <a16:creationId xmlns:a16="http://schemas.microsoft.com/office/drawing/2014/main" id="{B5D5A924-7196-DE4A-9044-577E28D5F147}"/>
              </a:ext>
            </a:extLst>
          </p:cNvPr>
          <p:cNvPicPr>
            <a:picLocks noChangeAspect="1"/>
          </p:cNvPicPr>
          <p:nvPr/>
        </p:nvPicPr>
        <p:blipFill>
          <a:blip r:embed="rId5"/>
          <a:stretch>
            <a:fillRect/>
          </a:stretch>
        </p:blipFill>
        <p:spPr>
          <a:xfrm>
            <a:off x="382614" y="590253"/>
            <a:ext cx="2692400" cy="1016000"/>
          </a:xfrm>
          <a:prstGeom prst="rect">
            <a:avLst/>
          </a:prstGeom>
        </p:spPr>
      </p:pic>
      <p:sp>
        <p:nvSpPr>
          <p:cNvPr id="12" name="Rectangle 11">
            <a:extLst>
              <a:ext uri="{FF2B5EF4-FFF2-40B4-BE49-F238E27FC236}">
                <a16:creationId xmlns:a16="http://schemas.microsoft.com/office/drawing/2014/main" id="{CDF3FB12-4AB5-EA4B-AF9D-140AD929E1D9}"/>
              </a:ext>
            </a:extLst>
          </p:cNvPr>
          <p:cNvSpPr/>
          <p:nvPr/>
        </p:nvSpPr>
        <p:spPr>
          <a:xfrm>
            <a:off x="10359783" y="5820079"/>
            <a:ext cx="1646237" cy="328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DE376F-3C01-074B-89D3-C9FE0DE745F4}"/>
              </a:ext>
            </a:extLst>
          </p:cNvPr>
          <p:cNvPicPr>
            <a:picLocks noChangeAspect="1"/>
          </p:cNvPicPr>
          <p:nvPr/>
        </p:nvPicPr>
        <p:blipFill>
          <a:blip r:embed="rId6"/>
          <a:stretch>
            <a:fillRect/>
          </a:stretch>
        </p:blipFill>
        <p:spPr>
          <a:xfrm>
            <a:off x="3560520" y="1288577"/>
            <a:ext cx="7797800" cy="1824758"/>
          </a:xfrm>
          <a:prstGeom prst="rect">
            <a:avLst/>
          </a:prstGeom>
        </p:spPr>
      </p:pic>
      <p:pic>
        <p:nvPicPr>
          <p:cNvPr id="8" name="Picture 7">
            <a:extLst>
              <a:ext uri="{FF2B5EF4-FFF2-40B4-BE49-F238E27FC236}">
                <a16:creationId xmlns:a16="http://schemas.microsoft.com/office/drawing/2014/main" id="{46786849-42F3-8A4D-AE5D-F9583F0C0417}"/>
              </a:ext>
            </a:extLst>
          </p:cNvPr>
          <p:cNvPicPr>
            <a:picLocks noChangeAspect="1"/>
          </p:cNvPicPr>
          <p:nvPr/>
        </p:nvPicPr>
        <p:blipFill>
          <a:blip r:embed="rId7"/>
          <a:stretch>
            <a:fillRect/>
          </a:stretch>
        </p:blipFill>
        <p:spPr>
          <a:xfrm>
            <a:off x="3560520" y="590253"/>
            <a:ext cx="3649516" cy="705573"/>
          </a:xfrm>
          <a:prstGeom prst="rect">
            <a:avLst/>
          </a:prstGeom>
        </p:spPr>
      </p:pic>
      <p:sp>
        <p:nvSpPr>
          <p:cNvPr id="2" name="Rectangle 1">
            <a:extLst>
              <a:ext uri="{FF2B5EF4-FFF2-40B4-BE49-F238E27FC236}">
                <a16:creationId xmlns:a16="http://schemas.microsoft.com/office/drawing/2014/main" id="{A075E95D-447E-DF44-92D1-97143E9375A1}"/>
              </a:ext>
            </a:extLst>
          </p:cNvPr>
          <p:cNvSpPr/>
          <p:nvPr/>
        </p:nvSpPr>
        <p:spPr>
          <a:xfrm>
            <a:off x="3673099" y="5882071"/>
            <a:ext cx="1580827" cy="328612"/>
          </a:xfrm>
          <a:prstGeom prst="rect">
            <a:avLst/>
          </a:prstGeom>
          <a:solidFill>
            <a:schemeClr val="accent2">
              <a:alpha val="13333"/>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195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Tree-based Clustering</a:t>
            </a:r>
          </a:p>
        </p:txBody>
      </p:sp>
      <p:sp>
        <p:nvSpPr>
          <p:cNvPr id="23" name="Rectangle">
            <a:extLst>
              <a:ext uri="{FF2B5EF4-FFF2-40B4-BE49-F238E27FC236}">
                <a16:creationId xmlns:a16="http://schemas.microsoft.com/office/drawing/2014/main" id="{E442A4EA-F318-E542-B69F-BC700C1744D4}"/>
              </a:ext>
            </a:extLst>
          </p:cNvPr>
          <p:cNvSpPr/>
          <p:nvPr/>
        </p:nvSpPr>
        <p:spPr>
          <a:xfrm>
            <a:off x="5971329" y="1758702"/>
            <a:ext cx="1092986" cy="578167"/>
          </a:xfrm>
          <a:prstGeom prst="rect">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24" name="Rectangle">
            <a:extLst>
              <a:ext uri="{FF2B5EF4-FFF2-40B4-BE49-F238E27FC236}">
                <a16:creationId xmlns:a16="http://schemas.microsoft.com/office/drawing/2014/main" id="{5A55FF68-0BAB-4A4F-9360-7C59EE5BC603}"/>
              </a:ext>
            </a:extLst>
          </p:cNvPr>
          <p:cNvSpPr/>
          <p:nvPr/>
        </p:nvSpPr>
        <p:spPr>
          <a:xfrm>
            <a:off x="5301166" y="4075337"/>
            <a:ext cx="2014032" cy="2194164"/>
          </a:xfrm>
          <a:prstGeom prst="rect">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25" name="Rectangle">
            <a:extLst>
              <a:ext uri="{FF2B5EF4-FFF2-40B4-BE49-F238E27FC236}">
                <a16:creationId xmlns:a16="http://schemas.microsoft.com/office/drawing/2014/main" id="{120056A8-EA0F-C24A-8217-9F89F2E47C78}"/>
              </a:ext>
            </a:extLst>
          </p:cNvPr>
          <p:cNvSpPr/>
          <p:nvPr/>
        </p:nvSpPr>
        <p:spPr>
          <a:xfrm>
            <a:off x="1927650" y="4144586"/>
            <a:ext cx="2825018" cy="1820689"/>
          </a:xfrm>
          <a:prstGeom prst="rect">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26" name="Line">
            <a:extLst>
              <a:ext uri="{FF2B5EF4-FFF2-40B4-BE49-F238E27FC236}">
                <a16:creationId xmlns:a16="http://schemas.microsoft.com/office/drawing/2014/main" id="{88C941CC-CAAE-7047-9358-4AF3778C3A9C}"/>
              </a:ext>
            </a:extLst>
          </p:cNvPr>
          <p:cNvSpPr/>
          <p:nvPr/>
        </p:nvSpPr>
        <p:spPr>
          <a:xfrm flipV="1">
            <a:off x="4707640" y="2336456"/>
            <a:ext cx="1265935" cy="966117"/>
          </a:xfrm>
          <a:prstGeom prst="line">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27" name="Line">
            <a:extLst>
              <a:ext uri="{FF2B5EF4-FFF2-40B4-BE49-F238E27FC236}">
                <a16:creationId xmlns:a16="http://schemas.microsoft.com/office/drawing/2014/main" id="{856BF4FA-2ABC-BF4B-8949-2580AC67B823}"/>
              </a:ext>
            </a:extLst>
          </p:cNvPr>
          <p:cNvSpPr/>
          <p:nvPr/>
        </p:nvSpPr>
        <p:spPr>
          <a:xfrm>
            <a:off x="7069328" y="2337180"/>
            <a:ext cx="1107891" cy="402281"/>
          </a:xfrm>
          <a:prstGeom prst="line">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28" name="Line">
            <a:extLst>
              <a:ext uri="{FF2B5EF4-FFF2-40B4-BE49-F238E27FC236}">
                <a16:creationId xmlns:a16="http://schemas.microsoft.com/office/drawing/2014/main" id="{531BB32D-F807-2243-84C8-F146BF113533}"/>
              </a:ext>
            </a:extLst>
          </p:cNvPr>
          <p:cNvSpPr/>
          <p:nvPr/>
        </p:nvSpPr>
        <p:spPr>
          <a:xfrm flipV="1">
            <a:off x="3538914" y="3298569"/>
            <a:ext cx="1168154" cy="837730"/>
          </a:xfrm>
          <a:prstGeom prst="line">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29" name="Line">
            <a:extLst>
              <a:ext uri="{FF2B5EF4-FFF2-40B4-BE49-F238E27FC236}">
                <a16:creationId xmlns:a16="http://schemas.microsoft.com/office/drawing/2014/main" id="{516FF77A-C9D8-7145-B79B-29EA91AB2207}"/>
              </a:ext>
            </a:extLst>
          </p:cNvPr>
          <p:cNvSpPr/>
          <p:nvPr/>
        </p:nvSpPr>
        <p:spPr>
          <a:xfrm flipH="1" flipV="1">
            <a:off x="4702733" y="3303868"/>
            <a:ext cx="1601991" cy="769201"/>
          </a:xfrm>
          <a:prstGeom prst="line">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30" name="All Data">
            <a:extLst>
              <a:ext uri="{FF2B5EF4-FFF2-40B4-BE49-F238E27FC236}">
                <a16:creationId xmlns:a16="http://schemas.microsoft.com/office/drawing/2014/main" id="{EB7D4AA8-0D36-A741-BEDA-F51AC5E367AD}"/>
              </a:ext>
            </a:extLst>
          </p:cNvPr>
          <p:cNvSpPr txBox="1"/>
          <p:nvPr/>
        </p:nvSpPr>
        <p:spPr>
          <a:xfrm>
            <a:off x="6018691" y="1857990"/>
            <a:ext cx="91050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vl1pPr>
          </a:lstStyle>
          <a:p>
            <a:r>
              <a:rPr dirty="0">
                <a:solidFill>
                  <a:schemeClr val="bg1"/>
                </a:solidFill>
                <a:latin typeface="Arial Regular"/>
              </a:rPr>
              <a:t>All Data</a:t>
            </a:r>
          </a:p>
        </p:txBody>
      </p:sp>
      <p:sp>
        <p:nvSpPr>
          <p:cNvPr id="31" name="w3 ≤ t1">
            <a:extLst>
              <a:ext uri="{FF2B5EF4-FFF2-40B4-BE49-F238E27FC236}">
                <a16:creationId xmlns:a16="http://schemas.microsoft.com/office/drawing/2014/main" id="{58F76388-0B59-1B4F-8E96-8B46306355C5}"/>
              </a:ext>
            </a:extLst>
          </p:cNvPr>
          <p:cNvSpPr txBox="1"/>
          <p:nvPr/>
        </p:nvSpPr>
        <p:spPr>
          <a:xfrm>
            <a:off x="4654692" y="2126227"/>
            <a:ext cx="745397"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pPr>
            <a:r>
              <a:rPr b="0" dirty="0">
                <a:solidFill>
                  <a:schemeClr val="bg1"/>
                </a:solidFill>
                <a:latin typeface="Arial Regular"/>
              </a:rPr>
              <a:t>w</a:t>
            </a:r>
            <a:r>
              <a:rPr b="0" baseline="-5999" dirty="0">
                <a:solidFill>
                  <a:schemeClr val="bg1"/>
                </a:solidFill>
                <a:latin typeface="Arial Regular"/>
              </a:rPr>
              <a:t>3</a:t>
            </a:r>
            <a:r>
              <a:rPr b="0" dirty="0">
                <a:solidFill>
                  <a:schemeClr val="bg1"/>
                </a:solidFill>
                <a:latin typeface="Arial Regular"/>
              </a:rPr>
              <a:t> ≤ </a:t>
            </a:r>
            <a:r>
              <a:rPr lang="en-US" b="0" dirty="0">
                <a:solidFill>
                  <a:schemeClr val="bg1"/>
                </a:solidFill>
                <a:latin typeface="Arial Regular"/>
              </a:rPr>
              <a:t>l</a:t>
            </a:r>
            <a:r>
              <a:rPr b="0" baseline="-5999" dirty="0">
                <a:solidFill>
                  <a:schemeClr val="bg1"/>
                </a:solidFill>
                <a:latin typeface="Arial Regular"/>
              </a:rPr>
              <a:t>1</a:t>
            </a:r>
          </a:p>
        </p:txBody>
      </p:sp>
      <p:sp>
        <p:nvSpPr>
          <p:cNvPr id="32" name="w3 &gt; t1">
            <a:extLst>
              <a:ext uri="{FF2B5EF4-FFF2-40B4-BE49-F238E27FC236}">
                <a16:creationId xmlns:a16="http://schemas.microsoft.com/office/drawing/2014/main" id="{C42C0FCF-FB67-A749-847D-CD3381A9D377}"/>
              </a:ext>
            </a:extLst>
          </p:cNvPr>
          <p:cNvSpPr txBox="1"/>
          <p:nvPr/>
        </p:nvSpPr>
        <p:spPr>
          <a:xfrm>
            <a:off x="7538725" y="2088472"/>
            <a:ext cx="753411"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pPr>
            <a:r>
              <a:rPr b="0" dirty="0">
                <a:solidFill>
                  <a:schemeClr val="bg1"/>
                </a:solidFill>
                <a:latin typeface="Arial Regular"/>
              </a:rPr>
              <a:t>w</a:t>
            </a:r>
            <a:r>
              <a:rPr b="0" baseline="-5999" dirty="0">
                <a:solidFill>
                  <a:schemeClr val="bg1"/>
                </a:solidFill>
                <a:latin typeface="Arial Regular"/>
              </a:rPr>
              <a:t>3</a:t>
            </a:r>
            <a:r>
              <a:rPr b="0" dirty="0">
                <a:solidFill>
                  <a:schemeClr val="bg1"/>
                </a:solidFill>
                <a:latin typeface="Arial Regular"/>
              </a:rPr>
              <a:t> &gt; </a:t>
            </a:r>
            <a:r>
              <a:rPr lang="en-US" b="0" dirty="0">
                <a:solidFill>
                  <a:schemeClr val="bg1"/>
                </a:solidFill>
                <a:latin typeface="Arial Regular"/>
              </a:rPr>
              <a:t>l</a:t>
            </a:r>
            <a:r>
              <a:rPr b="0" baseline="-5999" dirty="0">
                <a:solidFill>
                  <a:schemeClr val="bg1"/>
                </a:solidFill>
                <a:latin typeface="Arial Regular"/>
              </a:rPr>
              <a:t>1</a:t>
            </a:r>
          </a:p>
        </p:txBody>
      </p:sp>
      <p:sp>
        <p:nvSpPr>
          <p:cNvPr id="33" name="w1 ≤ t2">
            <a:extLst>
              <a:ext uri="{FF2B5EF4-FFF2-40B4-BE49-F238E27FC236}">
                <a16:creationId xmlns:a16="http://schemas.microsoft.com/office/drawing/2014/main" id="{65BDAA2E-0066-AC4B-8E7D-48E512821645}"/>
              </a:ext>
            </a:extLst>
          </p:cNvPr>
          <p:cNvSpPr txBox="1"/>
          <p:nvPr/>
        </p:nvSpPr>
        <p:spPr>
          <a:xfrm>
            <a:off x="3198947" y="3338538"/>
            <a:ext cx="745397"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pPr>
            <a:r>
              <a:rPr b="0" dirty="0">
                <a:solidFill>
                  <a:schemeClr val="bg1"/>
                </a:solidFill>
                <a:latin typeface="Arial Regular"/>
              </a:rPr>
              <a:t>w</a:t>
            </a:r>
            <a:r>
              <a:rPr b="0" baseline="-5999" dirty="0">
                <a:solidFill>
                  <a:schemeClr val="bg1"/>
                </a:solidFill>
                <a:latin typeface="Arial Regular"/>
              </a:rPr>
              <a:t>1</a:t>
            </a:r>
            <a:r>
              <a:rPr b="0" dirty="0">
                <a:solidFill>
                  <a:schemeClr val="bg1"/>
                </a:solidFill>
                <a:latin typeface="Arial Regular"/>
              </a:rPr>
              <a:t> ≤ </a:t>
            </a:r>
            <a:r>
              <a:rPr lang="en-US" b="0" dirty="0">
                <a:solidFill>
                  <a:schemeClr val="bg1"/>
                </a:solidFill>
                <a:latin typeface="Arial Regular"/>
              </a:rPr>
              <a:t>l</a:t>
            </a:r>
            <a:r>
              <a:rPr b="0" baseline="-5999" dirty="0">
                <a:solidFill>
                  <a:schemeClr val="bg1"/>
                </a:solidFill>
                <a:latin typeface="Arial Regular"/>
              </a:rPr>
              <a:t>2</a:t>
            </a:r>
          </a:p>
        </p:txBody>
      </p:sp>
      <p:sp>
        <p:nvSpPr>
          <p:cNvPr id="34" name="w1 &gt; t2">
            <a:extLst>
              <a:ext uri="{FF2B5EF4-FFF2-40B4-BE49-F238E27FC236}">
                <a16:creationId xmlns:a16="http://schemas.microsoft.com/office/drawing/2014/main" id="{048C116A-C0D9-544E-A841-C43484C4B244}"/>
              </a:ext>
            </a:extLst>
          </p:cNvPr>
          <p:cNvSpPr txBox="1"/>
          <p:nvPr/>
        </p:nvSpPr>
        <p:spPr>
          <a:xfrm>
            <a:off x="5565521" y="3338538"/>
            <a:ext cx="753411"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b="0"/>
            </a:pPr>
            <a:r>
              <a:rPr b="0" dirty="0">
                <a:solidFill>
                  <a:schemeClr val="bg1"/>
                </a:solidFill>
                <a:latin typeface="Arial Regular"/>
              </a:rPr>
              <a:t>w</a:t>
            </a:r>
            <a:r>
              <a:rPr b="0" baseline="-5999" dirty="0">
                <a:solidFill>
                  <a:schemeClr val="bg1"/>
                </a:solidFill>
                <a:latin typeface="Arial Regular"/>
              </a:rPr>
              <a:t>1</a:t>
            </a:r>
            <a:r>
              <a:rPr b="0" dirty="0">
                <a:solidFill>
                  <a:schemeClr val="bg1"/>
                </a:solidFill>
                <a:latin typeface="Arial Regular"/>
              </a:rPr>
              <a:t> &gt; </a:t>
            </a:r>
            <a:r>
              <a:rPr lang="en-US" b="0" dirty="0">
                <a:solidFill>
                  <a:schemeClr val="bg1"/>
                </a:solidFill>
                <a:latin typeface="Arial Regular"/>
              </a:rPr>
              <a:t>l</a:t>
            </a:r>
            <a:r>
              <a:rPr b="0" baseline="-5999" dirty="0">
                <a:solidFill>
                  <a:schemeClr val="bg1"/>
                </a:solidFill>
                <a:latin typeface="Arial Regular"/>
              </a:rPr>
              <a:t>2</a:t>
            </a:r>
          </a:p>
        </p:txBody>
      </p:sp>
      <p:sp>
        <p:nvSpPr>
          <p:cNvPr id="35" name="Rectangle">
            <a:extLst>
              <a:ext uri="{FF2B5EF4-FFF2-40B4-BE49-F238E27FC236}">
                <a16:creationId xmlns:a16="http://schemas.microsoft.com/office/drawing/2014/main" id="{E9A4D8EF-764C-A443-882B-3C3D649BD252}"/>
              </a:ext>
            </a:extLst>
          </p:cNvPr>
          <p:cNvSpPr/>
          <p:nvPr/>
        </p:nvSpPr>
        <p:spPr>
          <a:xfrm>
            <a:off x="8072430" y="2742880"/>
            <a:ext cx="2191920" cy="2194164"/>
          </a:xfrm>
          <a:prstGeom prst="rect">
            <a:avLst/>
          </a:prstGeom>
          <a:ln w="25400">
            <a:solidFill>
              <a:schemeClr val="bg1"/>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p>
        </p:txBody>
      </p:sp>
      <p:sp>
        <p:nvSpPr>
          <p:cNvPr id="36" name="Root Node">
            <a:extLst>
              <a:ext uri="{FF2B5EF4-FFF2-40B4-BE49-F238E27FC236}">
                <a16:creationId xmlns:a16="http://schemas.microsoft.com/office/drawing/2014/main" id="{61ABB8E9-A96C-384E-9E8A-1727781C06AB}"/>
              </a:ext>
            </a:extLst>
          </p:cNvPr>
          <p:cNvSpPr txBox="1"/>
          <p:nvPr/>
        </p:nvSpPr>
        <p:spPr>
          <a:xfrm>
            <a:off x="5849004" y="1389599"/>
            <a:ext cx="120545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vl1pPr>
          </a:lstStyle>
          <a:p>
            <a:r>
              <a:rPr b="0" i="0" dirty="0">
                <a:solidFill>
                  <a:schemeClr val="bg1"/>
                </a:solidFill>
                <a:latin typeface="Arial Regular"/>
              </a:rPr>
              <a:t>Root Node</a:t>
            </a:r>
          </a:p>
        </p:txBody>
      </p:sp>
      <p:sp>
        <p:nvSpPr>
          <p:cNvPr id="37" name="Leaf Node">
            <a:extLst>
              <a:ext uri="{FF2B5EF4-FFF2-40B4-BE49-F238E27FC236}">
                <a16:creationId xmlns:a16="http://schemas.microsoft.com/office/drawing/2014/main" id="{802D4676-2379-F84F-BA67-8A65AC251D31}"/>
              </a:ext>
            </a:extLst>
          </p:cNvPr>
          <p:cNvSpPr txBox="1"/>
          <p:nvPr/>
        </p:nvSpPr>
        <p:spPr>
          <a:xfrm>
            <a:off x="8589081" y="4934074"/>
            <a:ext cx="116698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vl1pPr>
          </a:lstStyle>
          <a:p>
            <a:r>
              <a:rPr b="0" i="0" dirty="0">
                <a:solidFill>
                  <a:schemeClr val="bg1"/>
                </a:solidFill>
                <a:latin typeface="Arial Regular"/>
              </a:rPr>
              <a:t>Leaf Node</a:t>
            </a:r>
          </a:p>
        </p:txBody>
      </p:sp>
      <p:sp>
        <p:nvSpPr>
          <p:cNvPr id="38" name="Leaf Node">
            <a:extLst>
              <a:ext uri="{FF2B5EF4-FFF2-40B4-BE49-F238E27FC236}">
                <a16:creationId xmlns:a16="http://schemas.microsoft.com/office/drawing/2014/main" id="{EFAFED29-D8AD-C949-B9D6-F7895227E69C}"/>
              </a:ext>
            </a:extLst>
          </p:cNvPr>
          <p:cNvSpPr txBox="1"/>
          <p:nvPr/>
        </p:nvSpPr>
        <p:spPr>
          <a:xfrm>
            <a:off x="5702440" y="6366616"/>
            <a:ext cx="116698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vl1pPr>
          </a:lstStyle>
          <a:p>
            <a:r>
              <a:rPr b="0" i="0" dirty="0">
                <a:solidFill>
                  <a:schemeClr val="bg1"/>
                </a:solidFill>
                <a:latin typeface="Arial Regular"/>
              </a:rPr>
              <a:t>Leaf Node</a:t>
            </a:r>
          </a:p>
        </p:txBody>
      </p:sp>
      <p:sp>
        <p:nvSpPr>
          <p:cNvPr id="39" name="Leaf Node">
            <a:extLst>
              <a:ext uri="{FF2B5EF4-FFF2-40B4-BE49-F238E27FC236}">
                <a16:creationId xmlns:a16="http://schemas.microsoft.com/office/drawing/2014/main" id="{5542FABC-46FA-EF42-A7A5-B61A1E5D1CE4}"/>
              </a:ext>
            </a:extLst>
          </p:cNvPr>
          <p:cNvSpPr txBox="1"/>
          <p:nvPr/>
        </p:nvSpPr>
        <p:spPr>
          <a:xfrm>
            <a:off x="2666920" y="6010331"/>
            <a:ext cx="116698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lvl1pPr>
          </a:lstStyle>
          <a:p>
            <a:r>
              <a:rPr b="0" i="0" dirty="0">
                <a:solidFill>
                  <a:schemeClr val="bg1"/>
                </a:solidFill>
                <a:latin typeface="Arial Regular"/>
              </a:rPr>
              <a:t>Leaf Node</a:t>
            </a:r>
          </a:p>
        </p:txBody>
      </p:sp>
      <p:grpSp>
        <p:nvGrpSpPr>
          <p:cNvPr id="40" name="Group 39">
            <a:extLst>
              <a:ext uri="{FF2B5EF4-FFF2-40B4-BE49-F238E27FC236}">
                <a16:creationId xmlns:a16="http://schemas.microsoft.com/office/drawing/2014/main" id="{3136739E-8FB6-3D4D-8737-0250C6350E3E}"/>
              </a:ext>
            </a:extLst>
          </p:cNvPr>
          <p:cNvGrpSpPr/>
          <p:nvPr/>
        </p:nvGrpSpPr>
        <p:grpSpPr>
          <a:xfrm>
            <a:off x="2024527" y="4581449"/>
            <a:ext cx="2570109" cy="970979"/>
            <a:chOff x="8568777" y="5153658"/>
            <a:chExt cx="2441870" cy="805008"/>
          </a:xfrm>
          <a:solidFill>
            <a:schemeClr val="accent2">
              <a:lumMod val="75000"/>
            </a:schemeClr>
          </a:solidFill>
        </p:grpSpPr>
        <p:sp>
          <p:nvSpPr>
            <p:cNvPr id="41" name="Oval">
              <a:extLst>
                <a:ext uri="{FF2B5EF4-FFF2-40B4-BE49-F238E27FC236}">
                  <a16:creationId xmlns:a16="http://schemas.microsoft.com/office/drawing/2014/main" id="{1061588B-EEB5-9644-8E05-718C2F0F5842}"/>
                </a:ext>
              </a:extLst>
            </p:cNvPr>
            <p:cNvSpPr/>
            <p:nvPr/>
          </p:nvSpPr>
          <p:spPr>
            <a:xfrm>
              <a:off x="8568777" y="5244132"/>
              <a:ext cx="113210"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2" name="Oval">
              <a:extLst>
                <a:ext uri="{FF2B5EF4-FFF2-40B4-BE49-F238E27FC236}">
                  <a16:creationId xmlns:a16="http://schemas.microsoft.com/office/drawing/2014/main" id="{7B729B78-B397-2B47-A9FF-65B349E75386}"/>
                </a:ext>
              </a:extLst>
            </p:cNvPr>
            <p:cNvSpPr/>
            <p:nvPr/>
          </p:nvSpPr>
          <p:spPr>
            <a:xfrm>
              <a:off x="9091375" y="5480099"/>
              <a:ext cx="113209" cy="121098"/>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3" name="Oval">
              <a:extLst>
                <a:ext uri="{FF2B5EF4-FFF2-40B4-BE49-F238E27FC236}">
                  <a16:creationId xmlns:a16="http://schemas.microsoft.com/office/drawing/2014/main" id="{AC165D6D-387F-8C4A-A4F0-25ED09C1AF7F}"/>
                </a:ext>
              </a:extLst>
            </p:cNvPr>
            <p:cNvSpPr/>
            <p:nvPr/>
          </p:nvSpPr>
          <p:spPr>
            <a:xfrm>
              <a:off x="9814487" y="5272513"/>
              <a:ext cx="113210"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4" name="Oval">
              <a:extLst>
                <a:ext uri="{FF2B5EF4-FFF2-40B4-BE49-F238E27FC236}">
                  <a16:creationId xmlns:a16="http://schemas.microsoft.com/office/drawing/2014/main" id="{93BAA9B7-4E4F-124A-B270-9B0CB582DAFB}"/>
                </a:ext>
              </a:extLst>
            </p:cNvPr>
            <p:cNvSpPr/>
            <p:nvPr/>
          </p:nvSpPr>
          <p:spPr>
            <a:xfrm>
              <a:off x="10380971" y="5153658"/>
              <a:ext cx="113209"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5" name="Oval">
              <a:extLst>
                <a:ext uri="{FF2B5EF4-FFF2-40B4-BE49-F238E27FC236}">
                  <a16:creationId xmlns:a16="http://schemas.microsoft.com/office/drawing/2014/main" id="{0CB6231E-53DF-744F-93F9-BB729CEAF821}"/>
                </a:ext>
              </a:extLst>
            </p:cNvPr>
            <p:cNvSpPr/>
            <p:nvPr/>
          </p:nvSpPr>
          <p:spPr>
            <a:xfrm>
              <a:off x="10872037" y="5275403"/>
              <a:ext cx="113210"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6" name="Oval">
              <a:extLst>
                <a:ext uri="{FF2B5EF4-FFF2-40B4-BE49-F238E27FC236}">
                  <a16:creationId xmlns:a16="http://schemas.microsoft.com/office/drawing/2014/main" id="{F2AA3D5E-3834-CA4D-B6D9-22FDEB6D6E88}"/>
                </a:ext>
              </a:extLst>
            </p:cNvPr>
            <p:cNvSpPr/>
            <p:nvPr/>
          </p:nvSpPr>
          <p:spPr>
            <a:xfrm>
              <a:off x="8568777" y="5440534"/>
              <a:ext cx="113210"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7" name="Oval">
              <a:extLst>
                <a:ext uri="{FF2B5EF4-FFF2-40B4-BE49-F238E27FC236}">
                  <a16:creationId xmlns:a16="http://schemas.microsoft.com/office/drawing/2014/main" id="{169117BD-DDF9-C648-94C6-A611F5E2879B}"/>
                </a:ext>
              </a:extLst>
            </p:cNvPr>
            <p:cNvSpPr/>
            <p:nvPr/>
          </p:nvSpPr>
          <p:spPr>
            <a:xfrm>
              <a:off x="9091375" y="5613566"/>
              <a:ext cx="113209"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8" name="Oval">
              <a:extLst>
                <a:ext uri="{FF2B5EF4-FFF2-40B4-BE49-F238E27FC236}">
                  <a16:creationId xmlns:a16="http://schemas.microsoft.com/office/drawing/2014/main" id="{37779E0F-F994-A945-9705-81B6B2AFE349}"/>
                </a:ext>
              </a:extLst>
            </p:cNvPr>
            <p:cNvSpPr/>
            <p:nvPr/>
          </p:nvSpPr>
          <p:spPr>
            <a:xfrm>
              <a:off x="9814487" y="5396208"/>
              <a:ext cx="113210"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49" name="Oval">
              <a:extLst>
                <a:ext uri="{FF2B5EF4-FFF2-40B4-BE49-F238E27FC236}">
                  <a16:creationId xmlns:a16="http://schemas.microsoft.com/office/drawing/2014/main" id="{750D85E4-1746-984C-902E-A240EF9E4969}"/>
                </a:ext>
              </a:extLst>
            </p:cNvPr>
            <p:cNvSpPr/>
            <p:nvPr/>
          </p:nvSpPr>
          <p:spPr>
            <a:xfrm>
              <a:off x="10398687" y="5436487"/>
              <a:ext cx="113210" cy="121098"/>
            </a:xfrm>
            <a:prstGeom prst="ellipse">
              <a:avLst/>
            </a:prstGeom>
            <a:grpFill/>
            <a:ln w="12700">
              <a:solidFill>
                <a:schemeClr val="accent2">
                  <a:lumMod val="75000"/>
                </a:schemeClr>
              </a:solidFill>
              <a:miter lim="400000"/>
            </a:ln>
          </p:spPr>
          <p:txBody>
            <a:bodyPr lIns="50800" tIns="50800" rIns="50800" bIns="50800" anchor="ctr"/>
            <a:lstStyle/>
            <a:p>
              <a:pPr>
                <a:defRPr sz="2300" b="0">
                  <a:solidFill>
                    <a:srgbClr val="FFFFFF"/>
                  </a:solidFill>
                  <a:latin typeface="+mn-lt"/>
                  <a:ea typeface="+mn-ea"/>
                  <a:cs typeface="+mn-cs"/>
                  <a:sym typeface="Helvetica Neue Medium"/>
                </a:defRPr>
              </a:pPr>
              <a:endParaRPr b="0" dirty="0">
                <a:latin typeface="+mn-lt"/>
              </a:endParaRPr>
            </a:p>
          </p:txBody>
        </p:sp>
        <p:sp>
          <p:nvSpPr>
            <p:cNvPr id="50" name="Oval">
              <a:extLst>
                <a:ext uri="{FF2B5EF4-FFF2-40B4-BE49-F238E27FC236}">
                  <a16:creationId xmlns:a16="http://schemas.microsoft.com/office/drawing/2014/main" id="{37F935F9-2991-6F4C-B13C-0CA37350E428}"/>
                </a:ext>
              </a:extLst>
            </p:cNvPr>
            <p:cNvSpPr/>
            <p:nvPr/>
          </p:nvSpPr>
          <p:spPr>
            <a:xfrm>
              <a:off x="10897437" y="5440534"/>
              <a:ext cx="113210"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1" name="Oval">
              <a:extLst>
                <a:ext uri="{FF2B5EF4-FFF2-40B4-BE49-F238E27FC236}">
                  <a16:creationId xmlns:a16="http://schemas.microsoft.com/office/drawing/2014/main" id="{F167094B-9DCD-9D41-89E0-C2B33A7E0DC2}"/>
                </a:ext>
              </a:extLst>
            </p:cNvPr>
            <p:cNvSpPr/>
            <p:nvPr/>
          </p:nvSpPr>
          <p:spPr>
            <a:xfrm>
              <a:off x="8582587" y="5775918"/>
              <a:ext cx="113210"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2" name="Oval">
              <a:extLst>
                <a:ext uri="{FF2B5EF4-FFF2-40B4-BE49-F238E27FC236}">
                  <a16:creationId xmlns:a16="http://schemas.microsoft.com/office/drawing/2014/main" id="{3A5C3A97-B5FE-DC49-B241-76789AF9237E}"/>
                </a:ext>
              </a:extLst>
            </p:cNvPr>
            <p:cNvSpPr/>
            <p:nvPr/>
          </p:nvSpPr>
          <p:spPr>
            <a:xfrm>
              <a:off x="9078675" y="5333061"/>
              <a:ext cx="113209" cy="121098"/>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3" name="Oval">
              <a:extLst>
                <a:ext uri="{FF2B5EF4-FFF2-40B4-BE49-F238E27FC236}">
                  <a16:creationId xmlns:a16="http://schemas.microsoft.com/office/drawing/2014/main" id="{6977C4AD-783B-FB44-8061-404F672D170E}"/>
                </a:ext>
              </a:extLst>
            </p:cNvPr>
            <p:cNvSpPr/>
            <p:nvPr/>
          </p:nvSpPr>
          <p:spPr>
            <a:xfrm>
              <a:off x="9814487" y="5575466"/>
              <a:ext cx="113210"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4" name="Oval">
              <a:extLst>
                <a:ext uri="{FF2B5EF4-FFF2-40B4-BE49-F238E27FC236}">
                  <a16:creationId xmlns:a16="http://schemas.microsoft.com/office/drawing/2014/main" id="{7AD2567A-C56D-5E44-AE89-8AE5985E92E5}"/>
                </a:ext>
              </a:extLst>
            </p:cNvPr>
            <p:cNvSpPr/>
            <p:nvPr/>
          </p:nvSpPr>
          <p:spPr>
            <a:xfrm>
              <a:off x="10380971" y="5837568"/>
              <a:ext cx="113209" cy="121098"/>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55" name="Oval">
              <a:extLst>
                <a:ext uri="{FF2B5EF4-FFF2-40B4-BE49-F238E27FC236}">
                  <a16:creationId xmlns:a16="http://schemas.microsoft.com/office/drawing/2014/main" id="{96F6AA3E-A484-0D48-A635-75BBE2E23F38}"/>
                </a:ext>
              </a:extLst>
            </p:cNvPr>
            <p:cNvSpPr/>
            <p:nvPr/>
          </p:nvSpPr>
          <p:spPr>
            <a:xfrm>
              <a:off x="10897437" y="5613566"/>
              <a:ext cx="113210" cy="121097"/>
            </a:xfrm>
            <a:prstGeom prst="ellipse">
              <a:avLst/>
            </a:prstGeom>
            <a:grpFill/>
            <a:ln w="12700">
              <a:solidFill>
                <a:schemeClr val="accent2">
                  <a:lumMod val="75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grpSp>
      <p:cxnSp>
        <p:nvCxnSpPr>
          <p:cNvPr id="56" name="Straight Connector 55">
            <a:extLst>
              <a:ext uri="{FF2B5EF4-FFF2-40B4-BE49-F238E27FC236}">
                <a16:creationId xmlns:a16="http://schemas.microsoft.com/office/drawing/2014/main" id="{7B03F72A-945D-E842-B0FC-BF760218CABD}"/>
              </a:ext>
            </a:extLst>
          </p:cNvPr>
          <p:cNvCxnSpPr>
            <a:cxnSpLocks/>
            <a:stCxn id="41" idx="3"/>
          </p:cNvCxnSpPr>
          <p:nvPr/>
        </p:nvCxnSpPr>
        <p:spPr>
          <a:xfrm flipV="1">
            <a:off x="2041977" y="4754477"/>
            <a:ext cx="2597680" cy="60772"/>
          </a:xfrm>
          <a:prstGeom prst="line">
            <a:avLst/>
          </a:prstGeom>
          <a:noFill/>
          <a:ln w="28575" cap="flat">
            <a:solidFill>
              <a:schemeClr val="accent2">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5BCBB3D0-ABE8-2C46-A945-A64BD1C9E113}"/>
              </a:ext>
            </a:extLst>
          </p:cNvPr>
          <p:cNvCxnSpPr>
            <a:cxnSpLocks/>
          </p:cNvCxnSpPr>
          <p:nvPr/>
        </p:nvCxnSpPr>
        <p:spPr>
          <a:xfrm flipV="1">
            <a:off x="2019087" y="5103320"/>
            <a:ext cx="2596154" cy="5856"/>
          </a:xfrm>
          <a:prstGeom prst="line">
            <a:avLst/>
          </a:prstGeom>
          <a:noFill/>
          <a:ln w="28575" cap="flat">
            <a:solidFill>
              <a:schemeClr val="accent2">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641A5591-90FD-6940-89C9-274718C7E74D}"/>
              </a:ext>
            </a:extLst>
          </p:cNvPr>
          <p:cNvCxnSpPr>
            <a:cxnSpLocks/>
          </p:cNvCxnSpPr>
          <p:nvPr/>
        </p:nvCxnSpPr>
        <p:spPr>
          <a:xfrm flipV="1">
            <a:off x="2032723" y="5371647"/>
            <a:ext cx="2596154" cy="5856"/>
          </a:xfrm>
          <a:prstGeom prst="line">
            <a:avLst/>
          </a:prstGeom>
          <a:noFill/>
          <a:ln w="28575" cap="flat">
            <a:solidFill>
              <a:schemeClr val="accent2">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61" name="Oval">
            <a:extLst>
              <a:ext uri="{FF2B5EF4-FFF2-40B4-BE49-F238E27FC236}">
                <a16:creationId xmlns:a16="http://schemas.microsoft.com/office/drawing/2014/main" id="{667654B7-E36D-4F4F-BE46-46DA36D219EB}"/>
              </a:ext>
            </a:extLst>
          </p:cNvPr>
          <p:cNvSpPr/>
          <p:nvPr/>
        </p:nvSpPr>
        <p:spPr>
          <a:xfrm>
            <a:off x="5366632" y="5630481"/>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2" name="Oval">
            <a:extLst>
              <a:ext uri="{FF2B5EF4-FFF2-40B4-BE49-F238E27FC236}">
                <a16:creationId xmlns:a16="http://schemas.microsoft.com/office/drawing/2014/main" id="{EF4D7A82-0075-8A47-B9B8-D17716DB8E7C}"/>
              </a:ext>
            </a:extLst>
          </p:cNvPr>
          <p:cNvSpPr/>
          <p:nvPr/>
        </p:nvSpPr>
        <p:spPr>
          <a:xfrm>
            <a:off x="5865520" y="5372941"/>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3" name="Oval">
            <a:extLst>
              <a:ext uri="{FF2B5EF4-FFF2-40B4-BE49-F238E27FC236}">
                <a16:creationId xmlns:a16="http://schemas.microsoft.com/office/drawing/2014/main" id="{38713B4A-E5C7-5D4E-8331-7909AA082A05}"/>
              </a:ext>
            </a:extLst>
          </p:cNvPr>
          <p:cNvSpPr/>
          <p:nvPr/>
        </p:nvSpPr>
        <p:spPr>
          <a:xfrm>
            <a:off x="6446198" y="5301685"/>
            <a:ext cx="110765"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4" name="Oval">
            <a:extLst>
              <a:ext uri="{FF2B5EF4-FFF2-40B4-BE49-F238E27FC236}">
                <a16:creationId xmlns:a16="http://schemas.microsoft.com/office/drawing/2014/main" id="{65805359-5234-604C-B439-C5624BB968B2}"/>
              </a:ext>
            </a:extLst>
          </p:cNvPr>
          <p:cNvSpPr/>
          <p:nvPr/>
        </p:nvSpPr>
        <p:spPr>
          <a:xfrm>
            <a:off x="6637915" y="4507118"/>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5" name="Oval">
            <a:extLst>
              <a:ext uri="{FF2B5EF4-FFF2-40B4-BE49-F238E27FC236}">
                <a16:creationId xmlns:a16="http://schemas.microsoft.com/office/drawing/2014/main" id="{DFF939EA-26CD-094B-B459-878CB48C05EC}"/>
              </a:ext>
            </a:extLst>
          </p:cNvPr>
          <p:cNvSpPr/>
          <p:nvPr/>
        </p:nvSpPr>
        <p:spPr>
          <a:xfrm>
            <a:off x="7016443" y="4186898"/>
            <a:ext cx="110765"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7" name="Oval">
            <a:extLst>
              <a:ext uri="{FF2B5EF4-FFF2-40B4-BE49-F238E27FC236}">
                <a16:creationId xmlns:a16="http://schemas.microsoft.com/office/drawing/2014/main" id="{8A3433E3-0C7E-734D-90F3-B21232842397}"/>
              </a:ext>
            </a:extLst>
          </p:cNvPr>
          <p:cNvSpPr/>
          <p:nvPr/>
        </p:nvSpPr>
        <p:spPr>
          <a:xfrm>
            <a:off x="5366632" y="5794107"/>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8" name="Oval">
            <a:extLst>
              <a:ext uri="{FF2B5EF4-FFF2-40B4-BE49-F238E27FC236}">
                <a16:creationId xmlns:a16="http://schemas.microsoft.com/office/drawing/2014/main" id="{15141EF7-2489-2C44-ABAE-A0178B93B6DF}"/>
              </a:ext>
            </a:extLst>
          </p:cNvPr>
          <p:cNvSpPr/>
          <p:nvPr/>
        </p:nvSpPr>
        <p:spPr>
          <a:xfrm>
            <a:off x="5877945" y="5938264"/>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69" name="Oval">
            <a:extLst>
              <a:ext uri="{FF2B5EF4-FFF2-40B4-BE49-F238E27FC236}">
                <a16:creationId xmlns:a16="http://schemas.microsoft.com/office/drawing/2014/main" id="{7A562DD2-616A-6240-A358-D0A611CFF6A6}"/>
              </a:ext>
            </a:extLst>
          </p:cNvPr>
          <p:cNvSpPr/>
          <p:nvPr/>
        </p:nvSpPr>
        <p:spPr>
          <a:xfrm>
            <a:off x="6497380" y="5488580"/>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70" name="Oval">
            <a:extLst>
              <a:ext uri="{FF2B5EF4-FFF2-40B4-BE49-F238E27FC236}">
                <a16:creationId xmlns:a16="http://schemas.microsoft.com/office/drawing/2014/main" id="{D3E130EA-76BD-1044-8F03-805932F38074}"/>
              </a:ext>
            </a:extLst>
          </p:cNvPr>
          <p:cNvSpPr/>
          <p:nvPr/>
        </p:nvSpPr>
        <p:spPr>
          <a:xfrm>
            <a:off x="6784260" y="5057780"/>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300" b="0">
                <a:solidFill>
                  <a:srgbClr val="FFFFFF"/>
                </a:solidFill>
                <a:latin typeface="+mn-lt"/>
                <a:ea typeface="+mn-ea"/>
                <a:cs typeface="+mn-cs"/>
                <a:sym typeface="Helvetica Neue Medium"/>
              </a:defRPr>
            </a:pPr>
            <a:endParaRPr b="0" dirty="0">
              <a:latin typeface="+mn-lt"/>
            </a:endParaRPr>
          </a:p>
        </p:txBody>
      </p:sp>
      <p:sp>
        <p:nvSpPr>
          <p:cNvPr id="71" name="Oval">
            <a:extLst>
              <a:ext uri="{FF2B5EF4-FFF2-40B4-BE49-F238E27FC236}">
                <a16:creationId xmlns:a16="http://schemas.microsoft.com/office/drawing/2014/main" id="{80950739-D495-BB4B-929B-211DEF326313}"/>
              </a:ext>
            </a:extLst>
          </p:cNvPr>
          <p:cNvSpPr/>
          <p:nvPr/>
        </p:nvSpPr>
        <p:spPr>
          <a:xfrm>
            <a:off x="7065145" y="4589428"/>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72" name="Oval">
            <a:extLst>
              <a:ext uri="{FF2B5EF4-FFF2-40B4-BE49-F238E27FC236}">
                <a16:creationId xmlns:a16="http://schemas.microsoft.com/office/drawing/2014/main" id="{7495E37B-83E4-9948-BEEE-2B15775B055F}"/>
              </a:ext>
            </a:extLst>
          </p:cNvPr>
          <p:cNvSpPr/>
          <p:nvPr/>
        </p:nvSpPr>
        <p:spPr>
          <a:xfrm>
            <a:off x="5380143" y="6073522"/>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73" name="Oval">
            <a:extLst>
              <a:ext uri="{FF2B5EF4-FFF2-40B4-BE49-F238E27FC236}">
                <a16:creationId xmlns:a16="http://schemas.microsoft.com/office/drawing/2014/main" id="{91CD2B9F-F079-9F46-AD24-CF0031DD9C7A}"/>
              </a:ext>
            </a:extLst>
          </p:cNvPr>
          <p:cNvSpPr/>
          <p:nvPr/>
        </p:nvSpPr>
        <p:spPr>
          <a:xfrm>
            <a:off x="5865520" y="5704569"/>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74" name="Oval">
            <a:extLst>
              <a:ext uri="{FF2B5EF4-FFF2-40B4-BE49-F238E27FC236}">
                <a16:creationId xmlns:a16="http://schemas.microsoft.com/office/drawing/2014/main" id="{1DBC9523-1030-0441-ACD9-51247818ADB4}"/>
              </a:ext>
            </a:extLst>
          </p:cNvPr>
          <p:cNvSpPr/>
          <p:nvPr/>
        </p:nvSpPr>
        <p:spPr>
          <a:xfrm>
            <a:off x="6585447" y="5906522"/>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75" name="Oval">
            <a:extLst>
              <a:ext uri="{FF2B5EF4-FFF2-40B4-BE49-F238E27FC236}">
                <a16:creationId xmlns:a16="http://schemas.microsoft.com/office/drawing/2014/main" id="{CFF4A1D1-950B-1040-AC08-921B010179B7}"/>
              </a:ext>
            </a:extLst>
          </p:cNvPr>
          <p:cNvSpPr/>
          <p:nvPr/>
        </p:nvSpPr>
        <p:spPr>
          <a:xfrm>
            <a:off x="6834733" y="5202274"/>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76" name="Oval">
            <a:extLst>
              <a:ext uri="{FF2B5EF4-FFF2-40B4-BE49-F238E27FC236}">
                <a16:creationId xmlns:a16="http://schemas.microsoft.com/office/drawing/2014/main" id="{E3D15B72-08B3-9149-88DA-A5C6A01944CB}"/>
              </a:ext>
            </a:extLst>
          </p:cNvPr>
          <p:cNvSpPr/>
          <p:nvPr/>
        </p:nvSpPr>
        <p:spPr>
          <a:xfrm>
            <a:off x="7189403" y="5057780"/>
            <a:ext cx="110766" cy="100889"/>
          </a:xfrm>
          <a:prstGeom prst="ellipse">
            <a:avLst/>
          </a:prstGeom>
          <a:solidFill>
            <a:schemeClr val="accent4">
              <a:lumMod val="40000"/>
              <a:lumOff val="60000"/>
            </a:schemeClr>
          </a:solidFill>
          <a:ln w="12700">
            <a:solidFill>
              <a:schemeClr val="accent4">
                <a:lumMod val="40000"/>
                <a:lumOff val="60000"/>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77" name="Freeform 76">
            <a:extLst>
              <a:ext uri="{FF2B5EF4-FFF2-40B4-BE49-F238E27FC236}">
                <a16:creationId xmlns:a16="http://schemas.microsoft.com/office/drawing/2014/main" id="{BD2654B9-963E-5A4E-AAB6-6282A2A4906B}"/>
              </a:ext>
            </a:extLst>
          </p:cNvPr>
          <p:cNvSpPr/>
          <p:nvPr/>
        </p:nvSpPr>
        <p:spPr>
          <a:xfrm>
            <a:off x="5358393" y="4190723"/>
            <a:ext cx="1728467" cy="1471796"/>
          </a:xfrm>
          <a:custGeom>
            <a:avLst/>
            <a:gdLst>
              <a:gd name="connsiteX0" fmla="*/ 0 w 2684206"/>
              <a:gd name="connsiteY0" fmla="*/ 2684207 h 2684207"/>
              <a:gd name="connsiteX1" fmla="*/ 1769806 w 2684206"/>
              <a:gd name="connsiteY1" fmla="*/ 1917290 h 2684207"/>
              <a:gd name="connsiteX2" fmla="*/ 2684206 w 2684206"/>
              <a:gd name="connsiteY2" fmla="*/ 0 h 2684207"/>
            </a:gdLst>
            <a:ahLst/>
            <a:cxnLst>
              <a:cxn ang="0">
                <a:pos x="connsiteX0" y="connsiteY0"/>
              </a:cxn>
              <a:cxn ang="0">
                <a:pos x="connsiteX1" y="connsiteY1"/>
              </a:cxn>
              <a:cxn ang="0">
                <a:pos x="connsiteX2" y="connsiteY2"/>
              </a:cxn>
            </a:cxnLst>
            <a:rect l="l" t="t" r="r" b="b"/>
            <a:pathLst>
              <a:path w="2684206" h="2684207">
                <a:moveTo>
                  <a:pt x="0" y="2684207"/>
                </a:moveTo>
                <a:cubicBezTo>
                  <a:pt x="661219" y="2524432"/>
                  <a:pt x="1322438" y="2364658"/>
                  <a:pt x="1769806" y="1917290"/>
                </a:cubicBezTo>
                <a:cubicBezTo>
                  <a:pt x="2217174" y="1469922"/>
                  <a:pt x="2521974" y="299884"/>
                  <a:pt x="2684206" y="0"/>
                </a:cubicBezTo>
              </a:path>
            </a:pathLst>
          </a:custGeom>
          <a:noFill/>
          <a:ln w="28575" cap="flat">
            <a:solidFill>
              <a:schemeClr val="accent4">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8" name="Freeform 77">
            <a:extLst>
              <a:ext uri="{FF2B5EF4-FFF2-40B4-BE49-F238E27FC236}">
                <a16:creationId xmlns:a16="http://schemas.microsoft.com/office/drawing/2014/main" id="{28788B8E-09B8-B446-90CF-2E4A2CFF5858}"/>
              </a:ext>
            </a:extLst>
          </p:cNvPr>
          <p:cNvSpPr/>
          <p:nvPr/>
        </p:nvSpPr>
        <p:spPr>
          <a:xfrm>
            <a:off x="5409306" y="4671167"/>
            <a:ext cx="1699975" cy="1285800"/>
          </a:xfrm>
          <a:custGeom>
            <a:avLst/>
            <a:gdLst>
              <a:gd name="connsiteX0" fmla="*/ 0 w 2684206"/>
              <a:gd name="connsiteY0" fmla="*/ 2684207 h 2684207"/>
              <a:gd name="connsiteX1" fmla="*/ 1769806 w 2684206"/>
              <a:gd name="connsiteY1" fmla="*/ 1917290 h 2684207"/>
              <a:gd name="connsiteX2" fmla="*/ 2684206 w 2684206"/>
              <a:gd name="connsiteY2" fmla="*/ 0 h 2684207"/>
              <a:gd name="connsiteX0" fmla="*/ 0 w 2684206"/>
              <a:gd name="connsiteY0" fmla="*/ 2684207 h 2684207"/>
              <a:gd name="connsiteX1" fmla="*/ 1784555 w 2684206"/>
              <a:gd name="connsiteY1" fmla="*/ 2109019 h 2684207"/>
              <a:gd name="connsiteX2" fmla="*/ 2684206 w 2684206"/>
              <a:gd name="connsiteY2" fmla="*/ 0 h 2684207"/>
              <a:gd name="connsiteX0" fmla="*/ 0 w 2639960"/>
              <a:gd name="connsiteY0" fmla="*/ 2344994 h 2344994"/>
              <a:gd name="connsiteX1" fmla="*/ 1784555 w 2639960"/>
              <a:gd name="connsiteY1" fmla="*/ 1769806 h 2344994"/>
              <a:gd name="connsiteX2" fmla="*/ 2639960 w 2639960"/>
              <a:gd name="connsiteY2" fmla="*/ 0 h 2344994"/>
            </a:gdLst>
            <a:ahLst/>
            <a:cxnLst>
              <a:cxn ang="0">
                <a:pos x="connsiteX0" y="connsiteY0"/>
              </a:cxn>
              <a:cxn ang="0">
                <a:pos x="connsiteX1" y="connsiteY1"/>
              </a:cxn>
              <a:cxn ang="0">
                <a:pos x="connsiteX2" y="connsiteY2"/>
              </a:cxn>
            </a:cxnLst>
            <a:rect l="l" t="t" r="r" b="b"/>
            <a:pathLst>
              <a:path w="2639960" h="2344994">
                <a:moveTo>
                  <a:pt x="0" y="2344994"/>
                </a:moveTo>
                <a:cubicBezTo>
                  <a:pt x="661219" y="2185219"/>
                  <a:pt x="1344562" y="2160638"/>
                  <a:pt x="1784555" y="1769806"/>
                </a:cubicBezTo>
                <a:cubicBezTo>
                  <a:pt x="2224548" y="1378974"/>
                  <a:pt x="2477728" y="299884"/>
                  <a:pt x="2639960" y="0"/>
                </a:cubicBezTo>
              </a:path>
            </a:pathLst>
          </a:custGeom>
          <a:noFill/>
          <a:ln w="28575" cap="flat">
            <a:solidFill>
              <a:schemeClr val="accent4">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9" name="Freeform 78">
            <a:extLst>
              <a:ext uri="{FF2B5EF4-FFF2-40B4-BE49-F238E27FC236}">
                <a16:creationId xmlns:a16="http://schemas.microsoft.com/office/drawing/2014/main" id="{DA9B88B8-4E4E-EF47-8B70-C5BBC89E844E}"/>
              </a:ext>
            </a:extLst>
          </p:cNvPr>
          <p:cNvSpPr/>
          <p:nvPr/>
        </p:nvSpPr>
        <p:spPr>
          <a:xfrm>
            <a:off x="5468026" y="5013845"/>
            <a:ext cx="1699975" cy="1083629"/>
          </a:xfrm>
          <a:custGeom>
            <a:avLst/>
            <a:gdLst>
              <a:gd name="connsiteX0" fmla="*/ 0 w 2684206"/>
              <a:gd name="connsiteY0" fmla="*/ 2684207 h 2684207"/>
              <a:gd name="connsiteX1" fmla="*/ 1769806 w 2684206"/>
              <a:gd name="connsiteY1" fmla="*/ 1917290 h 2684207"/>
              <a:gd name="connsiteX2" fmla="*/ 2684206 w 2684206"/>
              <a:gd name="connsiteY2" fmla="*/ 0 h 2684207"/>
              <a:gd name="connsiteX0" fmla="*/ 0 w 2684206"/>
              <a:gd name="connsiteY0" fmla="*/ 2684207 h 2684207"/>
              <a:gd name="connsiteX1" fmla="*/ 1784555 w 2684206"/>
              <a:gd name="connsiteY1" fmla="*/ 2109019 h 2684207"/>
              <a:gd name="connsiteX2" fmla="*/ 2684206 w 2684206"/>
              <a:gd name="connsiteY2" fmla="*/ 0 h 2684207"/>
              <a:gd name="connsiteX0" fmla="*/ 0 w 2639960"/>
              <a:gd name="connsiteY0" fmla="*/ 2344994 h 2344994"/>
              <a:gd name="connsiteX1" fmla="*/ 1784555 w 2639960"/>
              <a:gd name="connsiteY1" fmla="*/ 1769806 h 2344994"/>
              <a:gd name="connsiteX2" fmla="*/ 2639960 w 2639960"/>
              <a:gd name="connsiteY2" fmla="*/ 0 h 2344994"/>
              <a:gd name="connsiteX0" fmla="*/ 0 w 2639960"/>
              <a:gd name="connsiteY0" fmla="*/ 2344994 h 2344994"/>
              <a:gd name="connsiteX1" fmla="*/ 1784555 w 2639960"/>
              <a:gd name="connsiteY1" fmla="*/ 1976283 h 2344994"/>
              <a:gd name="connsiteX2" fmla="*/ 2639960 w 2639960"/>
              <a:gd name="connsiteY2" fmla="*/ 0 h 2344994"/>
              <a:gd name="connsiteX0" fmla="*/ 0 w 2757947"/>
              <a:gd name="connsiteY0" fmla="*/ 1946787 h 1946787"/>
              <a:gd name="connsiteX1" fmla="*/ 1784555 w 2757947"/>
              <a:gd name="connsiteY1" fmla="*/ 1578076 h 1946787"/>
              <a:gd name="connsiteX2" fmla="*/ 2757947 w 2757947"/>
              <a:gd name="connsiteY2" fmla="*/ 0 h 1946787"/>
              <a:gd name="connsiteX0" fmla="*/ 0 w 2639960"/>
              <a:gd name="connsiteY0" fmla="*/ 1976283 h 1976283"/>
              <a:gd name="connsiteX1" fmla="*/ 1784555 w 2639960"/>
              <a:gd name="connsiteY1" fmla="*/ 1607572 h 1976283"/>
              <a:gd name="connsiteX2" fmla="*/ 2639960 w 2639960"/>
              <a:gd name="connsiteY2" fmla="*/ 0 h 1976283"/>
            </a:gdLst>
            <a:ahLst/>
            <a:cxnLst>
              <a:cxn ang="0">
                <a:pos x="connsiteX0" y="connsiteY0"/>
              </a:cxn>
              <a:cxn ang="0">
                <a:pos x="connsiteX1" y="connsiteY1"/>
              </a:cxn>
              <a:cxn ang="0">
                <a:pos x="connsiteX2" y="connsiteY2"/>
              </a:cxn>
            </a:cxnLst>
            <a:rect l="l" t="t" r="r" b="b"/>
            <a:pathLst>
              <a:path w="2639960" h="1976283">
                <a:moveTo>
                  <a:pt x="0" y="1976283"/>
                </a:moveTo>
                <a:cubicBezTo>
                  <a:pt x="661219" y="1816508"/>
                  <a:pt x="1344562" y="1936952"/>
                  <a:pt x="1784555" y="1607572"/>
                </a:cubicBezTo>
                <a:cubicBezTo>
                  <a:pt x="2224548" y="1278192"/>
                  <a:pt x="2477728" y="299884"/>
                  <a:pt x="2639960" y="0"/>
                </a:cubicBezTo>
              </a:path>
            </a:pathLst>
          </a:custGeom>
          <a:noFill/>
          <a:ln w="28575" cap="flat">
            <a:solidFill>
              <a:schemeClr val="accent4">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80" name="Group 79">
            <a:extLst>
              <a:ext uri="{FF2B5EF4-FFF2-40B4-BE49-F238E27FC236}">
                <a16:creationId xmlns:a16="http://schemas.microsoft.com/office/drawing/2014/main" id="{1E1CD52F-20C3-C043-8D56-4EEB5B518817}"/>
              </a:ext>
            </a:extLst>
          </p:cNvPr>
          <p:cNvGrpSpPr/>
          <p:nvPr/>
        </p:nvGrpSpPr>
        <p:grpSpPr>
          <a:xfrm>
            <a:off x="8210576" y="2773220"/>
            <a:ext cx="1764933" cy="2153706"/>
            <a:chOff x="1435043" y="3772776"/>
            <a:chExt cx="3089305" cy="3799757"/>
          </a:xfrm>
          <a:solidFill>
            <a:srgbClr val="73A7F7"/>
          </a:solidFill>
        </p:grpSpPr>
        <p:sp>
          <p:nvSpPr>
            <p:cNvPr id="81" name="Oval">
              <a:extLst>
                <a:ext uri="{FF2B5EF4-FFF2-40B4-BE49-F238E27FC236}">
                  <a16:creationId xmlns:a16="http://schemas.microsoft.com/office/drawing/2014/main" id="{5B21677E-6D4B-6949-A737-EA0AD3694ECC}"/>
                </a:ext>
              </a:extLst>
            </p:cNvPr>
            <p:cNvSpPr/>
            <p:nvPr/>
          </p:nvSpPr>
          <p:spPr>
            <a:xfrm>
              <a:off x="1632436" y="6226280"/>
              <a:ext cx="192593" cy="206123"/>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82" name="Oval">
              <a:extLst>
                <a:ext uri="{FF2B5EF4-FFF2-40B4-BE49-F238E27FC236}">
                  <a16:creationId xmlns:a16="http://schemas.microsoft.com/office/drawing/2014/main" id="{B1901E35-AB8C-BF48-806C-2355558A88EF}"/>
                </a:ext>
              </a:extLst>
            </p:cNvPr>
            <p:cNvSpPr/>
            <p:nvPr/>
          </p:nvSpPr>
          <p:spPr>
            <a:xfrm>
              <a:off x="1891699" y="5372744"/>
              <a:ext cx="192593"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83" name="Oval">
              <a:extLst>
                <a:ext uri="{FF2B5EF4-FFF2-40B4-BE49-F238E27FC236}">
                  <a16:creationId xmlns:a16="http://schemas.microsoft.com/office/drawing/2014/main" id="{026D814A-BEC1-2E45-89CB-1896D68625A4}"/>
                </a:ext>
              </a:extLst>
            </p:cNvPr>
            <p:cNvSpPr/>
            <p:nvPr/>
          </p:nvSpPr>
          <p:spPr>
            <a:xfrm>
              <a:off x="2604673" y="5048488"/>
              <a:ext cx="192593"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84" name="Oval">
              <a:extLst>
                <a:ext uri="{FF2B5EF4-FFF2-40B4-BE49-F238E27FC236}">
                  <a16:creationId xmlns:a16="http://schemas.microsoft.com/office/drawing/2014/main" id="{0345DD9D-4367-4E49-B952-B3F72AC91345}"/>
                </a:ext>
              </a:extLst>
            </p:cNvPr>
            <p:cNvSpPr/>
            <p:nvPr/>
          </p:nvSpPr>
          <p:spPr>
            <a:xfrm>
              <a:off x="3425674" y="4335126"/>
              <a:ext cx="192593"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85" name="Oval">
              <a:extLst>
                <a:ext uri="{FF2B5EF4-FFF2-40B4-BE49-F238E27FC236}">
                  <a16:creationId xmlns:a16="http://schemas.microsoft.com/office/drawing/2014/main" id="{57DFEFC0-8B38-9842-BBAD-38C60B86F7C7}"/>
                </a:ext>
              </a:extLst>
            </p:cNvPr>
            <p:cNvSpPr/>
            <p:nvPr/>
          </p:nvSpPr>
          <p:spPr>
            <a:xfrm>
              <a:off x="4289885" y="3946019"/>
              <a:ext cx="192593"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87" name="Oval">
              <a:extLst>
                <a:ext uri="{FF2B5EF4-FFF2-40B4-BE49-F238E27FC236}">
                  <a16:creationId xmlns:a16="http://schemas.microsoft.com/office/drawing/2014/main" id="{7022B846-BFEF-0942-B1B7-08476F507BED}"/>
                </a:ext>
              </a:extLst>
            </p:cNvPr>
            <p:cNvSpPr/>
            <p:nvPr/>
          </p:nvSpPr>
          <p:spPr>
            <a:xfrm>
              <a:off x="1634251" y="6768137"/>
              <a:ext cx="192593"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88" name="Oval">
              <a:extLst>
                <a:ext uri="{FF2B5EF4-FFF2-40B4-BE49-F238E27FC236}">
                  <a16:creationId xmlns:a16="http://schemas.microsoft.com/office/drawing/2014/main" id="{BCA69D93-32D6-374B-8EBA-9EAAFBF400E8}"/>
                </a:ext>
              </a:extLst>
            </p:cNvPr>
            <p:cNvSpPr/>
            <p:nvPr/>
          </p:nvSpPr>
          <p:spPr>
            <a:xfrm>
              <a:off x="2021331" y="6863346"/>
              <a:ext cx="192593" cy="206123"/>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89" name="Oval">
              <a:extLst>
                <a:ext uri="{FF2B5EF4-FFF2-40B4-BE49-F238E27FC236}">
                  <a16:creationId xmlns:a16="http://schemas.microsoft.com/office/drawing/2014/main" id="{0E6766BE-DA11-964A-995F-2940EDDCE8BD}"/>
                </a:ext>
              </a:extLst>
            </p:cNvPr>
            <p:cNvSpPr>
              <a:spLocks noChangeAspect="1"/>
            </p:cNvSpPr>
            <p:nvPr/>
          </p:nvSpPr>
          <p:spPr>
            <a:xfrm>
              <a:off x="2604673" y="6018509"/>
              <a:ext cx="186670" cy="19978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90" name="Oval">
              <a:extLst>
                <a:ext uri="{FF2B5EF4-FFF2-40B4-BE49-F238E27FC236}">
                  <a16:creationId xmlns:a16="http://schemas.microsoft.com/office/drawing/2014/main" id="{D00F6C02-C511-4244-B952-D6E319DC8CD0}"/>
                </a:ext>
              </a:extLst>
            </p:cNvPr>
            <p:cNvSpPr/>
            <p:nvPr/>
          </p:nvSpPr>
          <p:spPr>
            <a:xfrm>
              <a:off x="3513910" y="4855368"/>
              <a:ext cx="192593" cy="206123"/>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91" name="Oval">
              <a:extLst>
                <a:ext uri="{FF2B5EF4-FFF2-40B4-BE49-F238E27FC236}">
                  <a16:creationId xmlns:a16="http://schemas.microsoft.com/office/drawing/2014/main" id="{11106464-964A-D048-AE10-27DE76C73DF4}"/>
                </a:ext>
              </a:extLst>
            </p:cNvPr>
            <p:cNvSpPr/>
            <p:nvPr/>
          </p:nvSpPr>
          <p:spPr>
            <a:xfrm>
              <a:off x="4289885" y="4740277"/>
              <a:ext cx="192593"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93" name="Oval">
              <a:extLst>
                <a:ext uri="{FF2B5EF4-FFF2-40B4-BE49-F238E27FC236}">
                  <a16:creationId xmlns:a16="http://schemas.microsoft.com/office/drawing/2014/main" id="{76F5363E-6458-214F-AAE9-29562B44548E}"/>
                </a:ext>
              </a:extLst>
            </p:cNvPr>
            <p:cNvSpPr/>
            <p:nvPr/>
          </p:nvSpPr>
          <p:spPr>
            <a:xfrm>
              <a:off x="1674308" y="7366410"/>
              <a:ext cx="192593" cy="206123"/>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94" name="Oval">
              <a:extLst>
                <a:ext uri="{FF2B5EF4-FFF2-40B4-BE49-F238E27FC236}">
                  <a16:creationId xmlns:a16="http://schemas.microsoft.com/office/drawing/2014/main" id="{EB445538-6779-3444-B798-B166ADD27673}"/>
                </a:ext>
              </a:extLst>
            </p:cNvPr>
            <p:cNvSpPr/>
            <p:nvPr/>
          </p:nvSpPr>
          <p:spPr>
            <a:xfrm>
              <a:off x="1933571" y="6512874"/>
              <a:ext cx="192593"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95" name="Oval">
              <a:extLst>
                <a:ext uri="{FF2B5EF4-FFF2-40B4-BE49-F238E27FC236}">
                  <a16:creationId xmlns:a16="http://schemas.microsoft.com/office/drawing/2014/main" id="{2B9425F5-E2F4-0F47-BEB8-D11A5EF2138A}"/>
                </a:ext>
              </a:extLst>
            </p:cNvPr>
            <p:cNvSpPr/>
            <p:nvPr/>
          </p:nvSpPr>
          <p:spPr>
            <a:xfrm>
              <a:off x="2646545" y="6188619"/>
              <a:ext cx="192591"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96" name="Oval">
              <a:extLst>
                <a:ext uri="{FF2B5EF4-FFF2-40B4-BE49-F238E27FC236}">
                  <a16:creationId xmlns:a16="http://schemas.microsoft.com/office/drawing/2014/main" id="{F3290583-31DC-7F4C-BD59-911D55F52A05}"/>
                </a:ext>
              </a:extLst>
            </p:cNvPr>
            <p:cNvSpPr/>
            <p:nvPr/>
          </p:nvSpPr>
          <p:spPr>
            <a:xfrm>
              <a:off x="3467546" y="5475256"/>
              <a:ext cx="192591"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sp>
          <p:nvSpPr>
            <p:cNvPr id="97" name="Oval">
              <a:extLst>
                <a:ext uri="{FF2B5EF4-FFF2-40B4-BE49-F238E27FC236}">
                  <a16:creationId xmlns:a16="http://schemas.microsoft.com/office/drawing/2014/main" id="{F9A07F41-3731-5649-9B7A-756E3A5B6F34}"/>
                </a:ext>
              </a:extLst>
            </p:cNvPr>
            <p:cNvSpPr/>
            <p:nvPr/>
          </p:nvSpPr>
          <p:spPr>
            <a:xfrm>
              <a:off x="4331757" y="5086149"/>
              <a:ext cx="192591" cy="206124"/>
            </a:xfrm>
            <a:prstGeom prst="ellipse">
              <a:avLst/>
            </a:prstGeom>
            <a:grpFill/>
            <a:ln w="12700">
              <a:solidFill>
                <a:srgbClr val="73A7F7"/>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b="0" dirty="0">
                <a:latin typeface="+mn-lt"/>
              </a:endParaRPr>
            </a:p>
          </p:txBody>
        </p:sp>
        <p:cxnSp>
          <p:nvCxnSpPr>
            <p:cNvPr id="98" name="Straight Connector 97">
              <a:extLst>
                <a:ext uri="{FF2B5EF4-FFF2-40B4-BE49-F238E27FC236}">
                  <a16:creationId xmlns:a16="http://schemas.microsoft.com/office/drawing/2014/main" id="{6A9A600F-6B45-5743-947A-17285FEEBD6C}"/>
                </a:ext>
              </a:extLst>
            </p:cNvPr>
            <p:cNvCxnSpPr/>
            <p:nvPr/>
          </p:nvCxnSpPr>
          <p:spPr>
            <a:xfrm flipV="1">
              <a:off x="1435043" y="3772776"/>
              <a:ext cx="2930508" cy="2352200"/>
            </a:xfrm>
            <a:prstGeom prst="line">
              <a:avLst/>
            </a:prstGeom>
            <a:grpFill/>
            <a:ln w="28575" cap="flat">
              <a:solidFill>
                <a:srgbClr val="73A7F7"/>
              </a:solidFill>
              <a:prstDash val="solid"/>
              <a:miter lim="400000"/>
            </a:ln>
            <a:effectLst/>
            <a:sp3d/>
          </p:spPr>
          <p:style>
            <a:lnRef idx="0">
              <a:scrgbClr r="0" g="0" b="0"/>
            </a:lnRef>
            <a:fillRef idx="0">
              <a:scrgbClr r="0" g="0" b="0"/>
            </a:fillRef>
            <a:effectRef idx="0">
              <a:scrgbClr r="0" g="0" b="0"/>
            </a:effectRef>
            <a:fontRef idx="none"/>
          </p:style>
        </p:cxnSp>
        <p:cxnSp>
          <p:nvCxnSpPr>
            <p:cNvPr id="99" name="Straight Connector 98">
              <a:extLst>
                <a:ext uri="{FF2B5EF4-FFF2-40B4-BE49-F238E27FC236}">
                  <a16:creationId xmlns:a16="http://schemas.microsoft.com/office/drawing/2014/main" id="{EB7B2099-50B4-EA4A-9C1D-02985F1BB233}"/>
                </a:ext>
              </a:extLst>
            </p:cNvPr>
            <p:cNvCxnSpPr>
              <a:cxnSpLocks/>
            </p:cNvCxnSpPr>
            <p:nvPr/>
          </p:nvCxnSpPr>
          <p:spPr>
            <a:xfrm flipV="1">
              <a:off x="1632436" y="5048488"/>
              <a:ext cx="2802235" cy="1670510"/>
            </a:xfrm>
            <a:prstGeom prst="line">
              <a:avLst/>
            </a:prstGeom>
            <a:grpFill/>
            <a:ln w="28575" cap="flat">
              <a:solidFill>
                <a:srgbClr val="73A7F7"/>
              </a:solidFill>
              <a:prstDash val="solid"/>
              <a:miter lim="400000"/>
            </a:ln>
            <a:effectLst/>
            <a:sp3d/>
          </p:spPr>
          <p:style>
            <a:lnRef idx="0">
              <a:scrgbClr r="0" g="0" b="0"/>
            </a:lnRef>
            <a:fillRef idx="0">
              <a:scrgbClr r="0" g="0" b="0"/>
            </a:fillRef>
            <a:effectRef idx="0">
              <a:scrgbClr r="0" g="0" b="0"/>
            </a:effectRef>
            <a:fontRef idx="none"/>
          </p:style>
        </p:cxnSp>
        <p:cxnSp>
          <p:nvCxnSpPr>
            <p:cNvPr id="100" name="Straight Connector 99">
              <a:extLst>
                <a:ext uri="{FF2B5EF4-FFF2-40B4-BE49-F238E27FC236}">
                  <a16:creationId xmlns:a16="http://schemas.microsoft.com/office/drawing/2014/main" id="{D37BB3C0-0A73-2347-AA93-EA36BE614188}"/>
                </a:ext>
              </a:extLst>
            </p:cNvPr>
            <p:cNvCxnSpPr>
              <a:cxnSpLocks/>
            </p:cNvCxnSpPr>
            <p:nvPr/>
          </p:nvCxnSpPr>
          <p:spPr>
            <a:xfrm flipV="1">
              <a:off x="1632436" y="4541250"/>
              <a:ext cx="2850042" cy="2686910"/>
            </a:xfrm>
            <a:prstGeom prst="line">
              <a:avLst/>
            </a:prstGeom>
            <a:grpFill/>
            <a:ln w="28575" cap="flat">
              <a:solidFill>
                <a:srgbClr val="73A7F7"/>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89631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Regression Trees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marL="0" indent="0" defTabSz="388620">
              <a:lnSpc>
                <a:spcPct val="120000"/>
              </a:lnSpc>
              <a:spcBef>
                <a:spcPts val="0"/>
              </a:spcBef>
              <a:buSzTx/>
              <a:buNone/>
              <a:defRPr sz="2975" b="1">
                <a:latin typeface="Helvetica"/>
                <a:ea typeface="Helvetica"/>
                <a:cs typeface="Helvetica"/>
                <a:sym typeface="Helvetica"/>
              </a:defRPr>
            </a:pPr>
            <a:r>
              <a:rPr lang="en-US" dirty="0">
                <a:solidFill>
                  <a:schemeClr val="bg1"/>
                </a:solidFill>
              </a:rPr>
              <a:t>Classification and Regression Trees </a:t>
            </a:r>
            <a:r>
              <a:rPr lang="en-US" sz="2200" dirty="0">
                <a:solidFill>
                  <a:schemeClr val="bg1"/>
                </a:solidFill>
              </a:rPr>
              <a:t>(</a:t>
            </a:r>
            <a:r>
              <a:rPr lang="en-US" sz="2200" dirty="0" err="1">
                <a:solidFill>
                  <a:schemeClr val="bg1"/>
                </a:solidFill>
              </a:rPr>
              <a:t>Breiman</a:t>
            </a:r>
            <a:r>
              <a:rPr lang="en-US" sz="2200" dirty="0">
                <a:solidFill>
                  <a:schemeClr val="bg1"/>
                </a:solidFill>
              </a:rPr>
              <a:t> et al. 1984)</a:t>
            </a:r>
          </a:p>
          <a:p>
            <a:pPr marL="791071" lvl="1" indent="-413246" defTabSz="388620">
              <a:lnSpc>
                <a:spcPct val="120000"/>
              </a:lnSpc>
              <a:spcBef>
                <a:spcPts val="0"/>
              </a:spcBef>
              <a:defRPr sz="2975">
                <a:latin typeface="Helvetica"/>
                <a:ea typeface="Helvetica"/>
                <a:cs typeface="Helvetica"/>
                <a:sym typeface="Helvetica"/>
              </a:defRPr>
            </a:pPr>
            <a:r>
              <a:rPr lang="en-US" dirty="0">
                <a:solidFill>
                  <a:schemeClr val="bg1"/>
                </a:solidFill>
              </a:rPr>
              <a:t>Recursively partition covariate space in two by choosing </a:t>
            </a:r>
          </a:p>
          <a:p>
            <a:pPr marL="1248271" lvl="2" indent="-413246" defTabSz="388620">
              <a:lnSpc>
                <a:spcPct val="120000"/>
              </a:lnSpc>
              <a:spcBef>
                <a:spcPts val="0"/>
              </a:spcBef>
              <a:defRPr sz="2975">
                <a:latin typeface="Helvetica"/>
                <a:ea typeface="Helvetica"/>
                <a:cs typeface="Helvetica"/>
                <a:sym typeface="Helvetica"/>
              </a:defRPr>
            </a:pPr>
            <a:r>
              <a:rPr lang="en-US" dirty="0">
                <a:solidFill>
                  <a:schemeClr val="bg1"/>
                </a:solidFill>
              </a:rPr>
              <a:t>a variable and </a:t>
            </a:r>
          </a:p>
          <a:p>
            <a:pPr marL="1248271" lvl="2" indent="-413246" defTabSz="388620">
              <a:lnSpc>
                <a:spcPct val="120000"/>
              </a:lnSpc>
              <a:spcBef>
                <a:spcPts val="0"/>
              </a:spcBef>
              <a:defRPr sz="2975">
                <a:latin typeface="Helvetica"/>
                <a:ea typeface="Helvetica"/>
                <a:cs typeface="Helvetica"/>
                <a:sym typeface="Helvetica"/>
              </a:defRPr>
            </a:pPr>
            <a:r>
              <a:rPr lang="en-US" dirty="0">
                <a:solidFill>
                  <a:schemeClr val="bg1"/>
                </a:solidFill>
              </a:rPr>
              <a:t>a place to split to optimize a split criterion</a:t>
            </a:r>
          </a:p>
          <a:p>
            <a:pPr marL="1248271" lvl="2" indent="-413246" defTabSz="388620">
              <a:lnSpc>
                <a:spcPct val="120000"/>
              </a:lnSpc>
              <a:spcBef>
                <a:spcPts val="0"/>
              </a:spcBef>
              <a:defRPr sz="2975">
                <a:latin typeface="Helvetica"/>
                <a:ea typeface="Helvetica"/>
                <a:cs typeface="Helvetica"/>
                <a:sym typeface="Helvetica"/>
              </a:defRPr>
            </a:pPr>
            <a:endParaRPr lang="en-US" dirty="0">
              <a:solidFill>
                <a:schemeClr val="bg1"/>
              </a:solidFill>
            </a:endParaRPr>
          </a:p>
          <a:p>
            <a:pPr marL="791071" lvl="1" indent="-413246" defTabSz="388620">
              <a:lnSpc>
                <a:spcPct val="120000"/>
              </a:lnSpc>
              <a:spcBef>
                <a:spcPts val="0"/>
              </a:spcBef>
              <a:defRPr sz="2975">
                <a:latin typeface="Helvetica"/>
                <a:ea typeface="Helvetica"/>
                <a:cs typeface="Helvetica"/>
                <a:sym typeface="Helvetica"/>
              </a:defRPr>
            </a:pPr>
            <a:r>
              <a:rPr lang="en-US" dirty="0">
                <a:solidFill>
                  <a:schemeClr val="bg1"/>
                </a:solidFill>
              </a:rPr>
              <a:t>Exhaustive search through all possible two-way splits</a:t>
            </a:r>
          </a:p>
        </p:txBody>
      </p:sp>
    </p:spTree>
    <p:extLst>
      <p:ext uri="{BB962C8B-B14F-4D97-AF65-F5344CB8AC3E}">
        <p14:creationId xmlns:p14="http://schemas.microsoft.com/office/powerpoint/2010/main" val="176328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Split Criterion</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marL="377825" lvl="1" indent="0" defTabSz="388620">
              <a:lnSpc>
                <a:spcPct val="120000"/>
              </a:lnSpc>
              <a:spcBef>
                <a:spcPts val="0"/>
              </a:spcBef>
              <a:buNone/>
              <a:defRPr sz="2975">
                <a:latin typeface="Helvetica"/>
                <a:ea typeface="Helvetica"/>
                <a:cs typeface="Helvetica"/>
                <a:sym typeface="Helvetica"/>
              </a:defRPr>
            </a:pPr>
            <a:r>
              <a:rPr lang="en-US" b="1" dirty="0">
                <a:solidFill>
                  <a:schemeClr val="bg1"/>
                </a:solidFill>
              </a:rPr>
              <a:t>Standard univariate data: </a:t>
            </a:r>
            <a:r>
              <a:rPr lang="en-US" dirty="0">
                <a:solidFill>
                  <a:schemeClr val="bg1"/>
                </a:solidFill>
              </a:rPr>
              <a:t>Choose variable and split to create regions that minimize</a:t>
            </a:r>
          </a:p>
        </p:txBody>
      </p:sp>
      <p:pic>
        <p:nvPicPr>
          <p:cNvPr id="6" name="Picture 5">
            <a:extLst>
              <a:ext uri="{FF2B5EF4-FFF2-40B4-BE49-F238E27FC236}">
                <a16:creationId xmlns:a16="http://schemas.microsoft.com/office/drawing/2014/main" id="{38B79E57-F84B-C949-A4E6-EBB20AC05DD3}"/>
              </a:ext>
            </a:extLst>
          </p:cNvPr>
          <p:cNvPicPr>
            <a:picLocks noChangeAspect="1"/>
          </p:cNvPicPr>
          <p:nvPr/>
        </p:nvPicPr>
        <p:blipFill>
          <a:blip r:embed="rId3"/>
          <a:stretch>
            <a:fillRect/>
          </a:stretch>
        </p:blipFill>
        <p:spPr>
          <a:xfrm>
            <a:off x="3200400" y="3575844"/>
            <a:ext cx="5791200" cy="850900"/>
          </a:xfrm>
          <a:prstGeom prst="rect">
            <a:avLst/>
          </a:prstGeom>
        </p:spPr>
      </p:pic>
    </p:spTree>
    <p:extLst>
      <p:ext uri="{BB962C8B-B14F-4D97-AF65-F5344CB8AC3E}">
        <p14:creationId xmlns:p14="http://schemas.microsoft.com/office/powerpoint/2010/main" val="3087641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Split Criterion</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marL="377825" lvl="1" indent="0" defTabSz="388620">
              <a:lnSpc>
                <a:spcPct val="120000"/>
              </a:lnSpc>
              <a:spcBef>
                <a:spcPts val="0"/>
              </a:spcBef>
              <a:buNone/>
              <a:defRPr sz="2975">
                <a:latin typeface="Helvetica"/>
                <a:ea typeface="Helvetica"/>
                <a:cs typeface="Helvetica"/>
                <a:sym typeface="Helvetica"/>
              </a:defRPr>
            </a:pPr>
            <a:r>
              <a:rPr lang="en-US" b="1" dirty="0">
                <a:solidFill>
                  <a:schemeClr val="bg1"/>
                </a:solidFill>
              </a:rPr>
              <a:t>For longitudinal data: </a:t>
            </a:r>
            <a:r>
              <a:rPr lang="en-US" dirty="0">
                <a:solidFill>
                  <a:schemeClr val="bg1"/>
                </a:solidFill>
              </a:rPr>
              <a:t>Choose variable and split to create regions that minimize</a:t>
            </a:r>
          </a:p>
        </p:txBody>
      </p:sp>
      <p:pic>
        <p:nvPicPr>
          <p:cNvPr id="4" name="Picture 3">
            <a:extLst>
              <a:ext uri="{FF2B5EF4-FFF2-40B4-BE49-F238E27FC236}">
                <a16:creationId xmlns:a16="http://schemas.microsoft.com/office/drawing/2014/main" id="{7C6508B2-A3C0-B945-9193-9E2C7B3C73D3}"/>
              </a:ext>
            </a:extLst>
          </p:cNvPr>
          <p:cNvPicPr>
            <a:picLocks noChangeAspect="1"/>
          </p:cNvPicPr>
          <p:nvPr/>
        </p:nvPicPr>
        <p:blipFill>
          <a:blip r:embed="rId3"/>
          <a:stretch>
            <a:fillRect/>
          </a:stretch>
        </p:blipFill>
        <p:spPr>
          <a:xfrm>
            <a:off x="1320800" y="3750310"/>
            <a:ext cx="9550400" cy="850900"/>
          </a:xfrm>
          <a:prstGeom prst="rect">
            <a:avLst/>
          </a:prstGeom>
        </p:spPr>
      </p:pic>
    </p:spTree>
    <p:extLst>
      <p:ext uri="{BB962C8B-B14F-4D97-AF65-F5344CB8AC3E}">
        <p14:creationId xmlns:p14="http://schemas.microsoft.com/office/powerpoint/2010/main" val="3025535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Why use Trees?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lnSpcReduction="10000"/>
          </a:bodyPr>
          <a:lstStyle/>
          <a:p>
            <a:pPr marL="461863" indent="-461863" defTabSz="434340">
              <a:lnSpc>
                <a:spcPct val="120000"/>
              </a:lnSpc>
              <a:spcBef>
                <a:spcPts val="0"/>
              </a:spcBef>
              <a:defRPr sz="3325">
                <a:latin typeface="Helvetica"/>
                <a:ea typeface="Helvetica"/>
                <a:cs typeface="Helvetica"/>
                <a:sym typeface="Helvetica"/>
              </a:defRPr>
            </a:pPr>
            <a:r>
              <a:rPr lang="en-US" dirty="0">
                <a:solidFill>
                  <a:schemeClr val="bg1"/>
                </a:solidFill>
              </a:rPr>
              <a:t>Can accommodate </a:t>
            </a:r>
            <a:r>
              <a:rPr lang="en-US" b="1" dirty="0">
                <a:solidFill>
                  <a:schemeClr val="bg1"/>
                </a:solidFill>
              </a:rPr>
              <a:t>many predictors </a:t>
            </a:r>
            <a:r>
              <a:rPr lang="en-US" dirty="0">
                <a:solidFill>
                  <a:schemeClr val="bg1"/>
                </a:solidFill>
              </a:rPr>
              <a:t>without specifying the functional relationship (including interactions)</a:t>
            </a:r>
          </a:p>
          <a:p>
            <a:pPr marL="461863" indent="-461863" defTabSz="434340">
              <a:lnSpc>
                <a:spcPct val="120000"/>
              </a:lnSpc>
              <a:spcBef>
                <a:spcPts val="0"/>
              </a:spcBef>
              <a:defRPr sz="3325">
                <a:latin typeface="Helvetica"/>
                <a:ea typeface="Helvetica"/>
                <a:cs typeface="Helvetica"/>
                <a:sym typeface="Helvetica"/>
              </a:defRPr>
            </a:pPr>
            <a:r>
              <a:rPr lang="en-US" dirty="0">
                <a:solidFill>
                  <a:schemeClr val="bg1"/>
                </a:solidFill>
              </a:rPr>
              <a:t>Becoming more popular for univariate environmental epidemiology exploratory research </a:t>
            </a:r>
            <a:r>
              <a:rPr lang="en-US" sz="2200" dirty="0">
                <a:solidFill>
                  <a:schemeClr val="bg1"/>
                </a:solidFill>
              </a:rPr>
              <a:t>(</a:t>
            </a:r>
            <a:r>
              <a:rPr lang="en-US" sz="2200" dirty="0" err="1">
                <a:solidFill>
                  <a:schemeClr val="bg1"/>
                </a:solidFill>
              </a:rPr>
              <a:t>Venkatasubramaniam</a:t>
            </a:r>
            <a:r>
              <a:rPr lang="en-US" sz="2200" dirty="0">
                <a:solidFill>
                  <a:schemeClr val="bg1"/>
                </a:solidFill>
              </a:rPr>
              <a:t> et al 2017, </a:t>
            </a:r>
            <a:r>
              <a:rPr lang="en-US" sz="2200" dirty="0" err="1">
                <a:solidFill>
                  <a:schemeClr val="bg1"/>
                </a:solidFill>
              </a:rPr>
              <a:t>Gass</a:t>
            </a:r>
            <a:r>
              <a:rPr lang="en-US" sz="2200" dirty="0">
                <a:solidFill>
                  <a:schemeClr val="bg1"/>
                </a:solidFill>
              </a:rPr>
              <a:t> et al 2014, </a:t>
            </a:r>
            <a:r>
              <a:rPr lang="en-US" sz="2200" dirty="0" err="1">
                <a:solidFill>
                  <a:schemeClr val="bg1"/>
                </a:solidFill>
              </a:rPr>
              <a:t>Billionnet</a:t>
            </a:r>
            <a:r>
              <a:rPr lang="en-US" sz="2200" dirty="0">
                <a:solidFill>
                  <a:schemeClr val="bg1"/>
                </a:solidFill>
              </a:rPr>
              <a:t> et al. 2012)</a:t>
            </a:r>
          </a:p>
          <a:p>
            <a:pPr marL="461863" indent="-461863" defTabSz="434340">
              <a:lnSpc>
                <a:spcPct val="120000"/>
              </a:lnSpc>
              <a:spcBef>
                <a:spcPts val="0"/>
              </a:spcBef>
              <a:defRPr sz="3325">
                <a:latin typeface="Helvetica"/>
                <a:ea typeface="Helvetica"/>
                <a:cs typeface="Helvetica"/>
                <a:sym typeface="Helvetica"/>
              </a:defRPr>
            </a:pPr>
            <a:r>
              <a:rPr lang="en-US" dirty="0">
                <a:solidFill>
                  <a:schemeClr val="bg1"/>
                </a:solidFill>
              </a:rPr>
              <a:t>Creates homogenous sub-populations of the data (like standard cluster analysis)</a:t>
            </a: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5760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err="1">
                <a:solidFill>
                  <a:schemeClr val="bg1"/>
                </a:solidFill>
              </a:rPr>
              <a:t>SplineTrees</a:t>
            </a:r>
            <a:endParaRPr lang="en-US" dirty="0">
              <a:solidFill>
                <a:schemeClr val="bg1"/>
              </a:solidFill>
            </a:endParaRP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
        <p:nvSpPr>
          <p:cNvPr id="6" name="Content Placeholder 5">
            <a:extLst>
              <a:ext uri="{FF2B5EF4-FFF2-40B4-BE49-F238E27FC236}">
                <a16:creationId xmlns:a16="http://schemas.microsoft.com/office/drawing/2014/main" id="{CC2A702E-DBBD-234D-B48B-B081720DE623}"/>
              </a:ext>
            </a:extLst>
          </p:cNvPr>
          <p:cNvSpPr>
            <a:spLocks noGrp="1"/>
          </p:cNvSpPr>
          <p:nvPr>
            <p:ph idx="1"/>
          </p:nvPr>
        </p:nvSpPr>
        <p:spPr>
          <a:xfrm>
            <a:off x="838200" y="1690688"/>
            <a:ext cx="10515600" cy="4351338"/>
          </a:xfrm>
        </p:spPr>
        <p:txBody>
          <a:bodyPr/>
          <a:lstStyle/>
          <a:p>
            <a:pPr marL="486171" indent="-486171" defTabSz="457200">
              <a:spcBef>
                <a:spcPts val="0"/>
              </a:spcBef>
              <a:defRPr sz="3500">
                <a:latin typeface="Helvetica"/>
                <a:ea typeface="Helvetica"/>
                <a:cs typeface="Helvetica"/>
                <a:sym typeface="Helvetica"/>
              </a:defRPr>
            </a:pPr>
            <a:r>
              <a:rPr lang="en-US" dirty="0">
                <a:solidFill>
                  <a:schemeClr val="bg1"/>
                </a:solidFill>
              </a:rPr>
              <a:t>To focus on the development over time, we can eliminate the level and split only based on variability in shape of function over time</a:t>
            </a:r>
          </a:p>
          <a:p>
            <a:pPr marL="486171" indent="-486171" defTabSz="457200">
              <a:spcBef>
                <a:spcPts val="0"/>
              </a:spcBef>
              <a:defRPr sz="3500">
                <a:latin typeface="Helvetica"/>
                <a:ea typeface="Helvetica"/>
                <a:cs typeface="Helvetica"/>
                <a:sym typeface="Helvetica"/>
              </a:defRPr>
            </a:pPr>
            <a:endParaRPr lang="en-US" dirty="0">
              <a:solidFill>
                <a:schemeClr val="bg1"/>
              </a:solidFill>
            </a:endParaRPr>
          </a:p>
          <a:p>
            <a:pPr marL="486171" indent="-486171" defTabSz="457200">
              <a:spcBef>
                <a:spcPts val="0"/>
              </a:spcBef>
              <a:defRPr sz="3500">
                <a:latin typeface="Helvetica"/>
                <a:ea typeface="Helvetica"/>
                <a:cs typeface="Helvetica"/>
                <a:sym typeface="Helvetica"/>
              </a:defRPr>
            </a:pPr>
            <a:r>
              <a:rPr lang="en-US" dirty="0">
                <a:solidFill>
                  <a:schemeClr val="bg1"/>
                </a:solidFill>
              </a:rPr>
              <a:t>Wrote custom split functions for </a:t>
            </a:r>
            <a:r>
              <a:rPr lang="en-US" dirty="0" err="1">
                <a:solidFill>
                  <a:schemeClr val="bg1"/>
                </a:solidFill>
              </a:rPr>
              <a:t>rpart</a:t>
            </a:r>
            <a:r>
              <a:rPr lang="en-US" dirty="0">
                <a:solidFill>
                  <a:schemeClr val="bg1"/>
                </a:solidFill>
              </a:rPr>
              <a:t>() in R</a:t>
            </a:r>
          </a:p>
          <a:p>
            <a:pPr marL="930671" lvl="1" indent="-486171" defTabSz="457200">
              <a:spcBef>
                <a:spcPts val="0"/>
              </a:spcBef>
              <a:defRPr sz="3500">
                <a:latin typeface="Helvetica"/>
                <a:ea typeface="Helvetica"/>
                <a:cs typeface="Helvetica"/>
                <a:sym typeface="Helvetica"/>
              </a:defRPr>
            </a:pPr>
            <a:r>
              <a:rPr lang="en-US" dirty="0" err="1">
                <a:solidFill>
                  <a:schemeClr val="bg1"/>
                </a:solidFill>
              </a:rPr>
              <a:t>splinetree</a:t>
            </a:r>
            <a:r>
              <a:rPr lang="en-US" dirty="0">
                <a:solidFill>
                  <a:schemeClr val="bg1"/>
                </a:solidFill>
              </a:rPr>
              <a:t> R package on CRAN</a:t>
            </a:r>
          </a:p>
          <a:p>
            <a:pPr marL="1387871" lvl="2" indent="-486171" defTabSz="457200">
              <a:spcBef>
                <a:spcPts val="0"/>
              </a:spcBef>
              <a:defRPr sz="3500">
                <a:latin typeface="Helvetica"/>
                <a:ea typeface="Helvetica"/>
                <a:cs typeface="Helvetica"/>
                <a:sym typeface="Helvetica"/>
              </a:defRPr>
            </a:pPr>
            <a:r>
              <a:rPr lang="en-US" dirty="0" err="1">
                <a:solidFill>
                  <a:schemeClr val="bg1"/>
                </a:solidFill>
              </a:rPr>
              <a:t>install.packages</a:t>
            </a:r>
            <a:r>
              <a:rPr lang="en-US" dirty="0">
                <a:solidFill>
                  <a:schemeClr val="bg1"/>
                </a:solidFill>
              </a:rPr>
              <a:t>(‘</a:t>
            </a:r>
            <a:r>
              <a:rPr lang="en-US" dirty="0" err="1">
                <a:solidFill>
                  <a:schemeClr val="bg1"/>
                </a:solidFill>
              </a:rPr>
              <a:t>splinetree</a:t>
            </a:r>
            <a:r>
              <a:rPr lang="en-US" dirty="0">
                <a:solidFill>
                  <a:schemeClr val="bg1"/>
                </a:solidFill>
              </a:rPr>
              <a:t>’)</a:t>
            </a:r>
          </a:p>
          <a:p>
            <a:endParaRPr lang="en-US" dirty="0"/>
          </a:p>
        </p:txBody>
      </p:sp>
    </p:spTree>
    <p:extLst>
      <p:ext uri="{BB962C8B-B14F-4D97-AF65-F5344CB8AC3E}">
        <p14:creationId xmlns:p14="http://schemas.microsoft.com/office/powerpoint/2010/main" val="426578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
        <p:nvSpPr>
          <p:cNvPr id="13" name="Title 1">
            <a:extLst>
              <a:ext uri="{FF2B5EF4-FFF2-40B4-BE49-F238E27FC236}">
                <a16:creationId xmlns:a16="http://schemas.microsoft.com/office/drawing/2014/main" id="{697E69E1-B3DD-6346-9831-129ACC2566CE}"/>
              </a:ext>
            </a:extLst>
          </p:cNvPr>
          <p:cNvSpPr>
            <a:spLocks noGrp="1"/>
          </p:cNvSpPr>
          <p:nvPr>
            <p:ph type="title"/>
          </p:nvPr>
        </p:nvSpPr>
        <p:spPr>
          <a:xfrm>
            <a:off x="838200" y="365125"/>
            <a:ext cx="10515600" cy="1325563"/>
          </a:xfrm>
        </p:spPr>
        <p:txBody>
          <a:bodyPr/>
          <a:lstStyle/>
          <a:p>
            <a:r>
              <a:rPr lang="en-US" dirty="0" err="1">
                <a:solidFill>
                  <a:schemeClr val="bg1"/>
                </a:solidFill>
              </a:rPr>
              <a:t>SplineTrees</a:t>
            </a:r>
            <a:r>
              <a:rPr lang="en-US" dirty="0">
                <a:solidFill>
                  <a:schemeClr val="bg1"/>
                </a:solidFill>
              </a:rPr>
              <a:t> </a:t>
            </a:r>
          </a:p>
        </p:txBody>
      </p:sp>
      <p:pic>
        <p:nvPicPr>
          <p:cNvPr id="15" name="Picture 14">
            <a:extLst>
              <a:ext uri="{FF2B5EF4-FFF2-40B4-BE49-F238E27FC236}">
                <a16:creationId xmlns:a16="http://schemas.microsoft.com/office/drawing/2014/main" id="{67C306F8-B1A3-9E42-A560-971293DB3C1A}"/>
              </a:ext>
            </a:extLst>
          </p:cNvPr>
          <p:cNvPicPr>
            <a:picLocks noChangeAspect="1"/>
          </p:cNvPicPr>
          <p:nvPr/>
        </p:nvPicPr>
        <p:blipFill>
          <a:blip r:embed="rId2"/>
          <a:stretch>
            <a:fillRect/>
          </a:stretch>
        </p:blipFill>
        <p:spPr>
          <a:xfrm>
            <a:off x="199243" y="1835727"/>
            <a:ext cx="11793513" cy="4612574"/>
          </a:xfrm>
          <a:prstGeom prst="rect">
            <a:avLst/>
          </a:prstGeom>
        </p:spPr>
      </p:pic>
      <p:sp>
        <p:nvSpPr>
          <p:cNvPr id="16" name="With Intercept">
            <a:extLst>
              <a:ext uri="{FF2B5EF4-FFF2-40B4-BE49-F238E27FC236}">
                <a16:creationId xmlns:a16="http://schemas.microsoft.com/office/drawing/2014/main" id="{7D69E1DA-5149-A04E-BF67-BDFB8FA34A0C}"/>
              </a:ext>
            </a:extLst>
          </p:cNvPr>
          <p:cNvSpPr txBox="1"/>
          <p:nvPr/>
        </p:nvSpPr>
        <p:spPr>
          <a:xfrm>
            <a:off x="4864893" y="1311097"/>
            <a:ext cx="2462214"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rPr b="0" dirty="0">
                <a:solidFill>
                  <a:schemeClr val="bg1"/>
                </a:solidFill>
                <a:latin typeface="Arial Regular"/>
              </a:rPr>
              <a:t>With Intercept</a:t>
            </a:r>
            <a:r>
              <a:rPr lang="en-US" b="0" dirty="0">
                <a:solidFill>
                  <a:schemeClr val="bg1"/>
                </a:solidFill>
                <a:latin typeface="Arial Regular"/>
              </a:rPr>
              <a:t> Included</a:t>
            </a:r>
            <a:endParaRPr b="0" dirty="0">
              <a:solidFill>
                <a:schemeClr val="bg1"/>
              </a:solidFill>
              <a:latin typeface="Arial Regular"/>
            </a:endParaRPr>
          </a:p>
        </p:txBody>
      </p:sp>
      <p:sp>
        <p:nvSpPr>
          <p:cNvPr id="6" name="Arc 5">
            <a:extLst>
              <a:ext uri="{FF2B5EF4-FFF2-40B4-BE49-F238E27FC236}">
                <a16:creationId xmlns:a16="http://schemas.microsoft.com/office/drawing/2014/main" id="{159F925B-93D3-B047-858F-04576485A916}"/>
              </a:ext>
            </a:extLst>
          </p:cNvPr>
          <p:cNvSpPr/>
          <p:nvPr/>
        </p:nvSpPr>
        <p:spPr>
          <a:xfrm rot="9256028">
            <a:off x="1294684" y="5036950"/>
            <a:ext cx="1851471" cy="1323916"/>
          </a:xfrm>
          <a:prstGeom prst="arc">
            <a:avLst>
              <a:gd name="adj1" fmla="val 10844987"/>
              <a:gd name="adj2" fmla="val 2129350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383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
        <p:nvSpPr>
          <p:cNvPr id="13" name="Title 1">
            <a:extLst>
              <a:ext uri="{FF2B5EF4-FFF2-40B4-BE49-F238E27FC236}">
                <a16:creationId xmlns:a16="http://schemas.microsoft.com/office/drawing/2014/main" id="{697E69E1-B3DD-6346-9831-129ACC2566CE}"/>
              </a:ext>
            </a:extLst>
          </p:cNvPr>
          <p:cNvSpPr>
            <a:spLocks noGrp="1"/>
          </p:cNvSpPr>
          <p:nvPr>
            <p:ph type="title"/>
          </p:nvPr>
        </p:nvSpPr>
        <p:spPr>
          <a:xfrm>
            <a:off x="838200" y="365125"/>
            <a:ext cx="10515600" cy="1325563"/>
          </a:xfrm>
        </p:spPr>
        <p:txBody>
          <a:bodyPr/>
          <a:lstStyle/>
          <a:p>
            <a:r>
              <a:rPr lang="en-US" dirty="0" err="1">
                <a:solidFill>
                  <a:schemeClr val="bg1"/>
                </a:solidFill>
              </a:rPr>
              <a:t>SplineTrees</a:t>
            </a:r>
            <a:r>
              <a:rPr lang="en-US" dirty="0">
                <a:solidFill>
                  <a:schemeClr val="bg1"/>
                </a:solidFill>
              </a:rPr>
              <a:t> </a:t>
            </a:r>
          </a:p>
        </p:txBody>
      </p:sp>
      <p:sp>
        <p:nvSpPr>
          <p:cNvPr id="6" name="With Intercept">
            <a:extLst>
              <a:ext uri="{FF2B5EF4-FFF2-40B4-BE49-F238E27FC236}">
                <a16:creationId xmlns:a16="http://schemas.microsoft.com/office/drawing/2014/main" id="{012E712E-470D-EF47-AA75-6E2F591CA5D2}"/>
              </a:ext>
            </a:extLst>
          </p:cNvPr>
          <p:cNvSpPr txBox="1"/>
          <p:nvPr/>
        </p:nvSpPr>
        <p:spPr>
          <a:xfrm>
            <a:off x="5012370" y="1311097"/>
            <a:ext cx="2167260"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rPr lang="en-US" b="0" dirty="0">
                <a:solidFill>
                  <a:schemeClr val="bg1"/>
                </a:solidFill>
                <a:latin typeface="Arial Regular"/>
              </a:rPr>
              <a:t>Boys: </a:t>
            </a:r>
            <a:r>
              <a:rPr b="0" dirty="0">
                <a:solidFill>
                  <a:schemeClr val="bg1"/>
                </a:solidFill>
                <a:latin typeface="Arial Regular"/>
              </a:rPr>
              <a:t>With Intercept</a:t>
            </a:r>
          </a:p>
        </p:txBody>
      </p:sp>
      <p:pic>
        <p:nvPicPr>
          <p:cNvPr id="8" name="Picture 7">
            <a:extLst>
              <a:ext uri="{FF2B5EF4-FFF2-40B4-BE49-F238E27FC236}">
                <a16:creationId xmlns:a16="http://schemas.microsoft.com/office/drawing/2014/main" id="{92637B39-0A38-C04E-A3FE-BD088C2549AC}"/>
              </a:ext>
            </a:extLst>
          </p:cNvPr>
          <p:cNvPicPr>
            <a:picLocks noChangeAspect="1"/>
          </p:cNvPicPr>
          <p:nvPr/>
        </p:nvPicPr>
        <p:blipFill rotWithShape="1">
          <a:blip r:embed="rId2"/>
          <a:srcRect t="68167" r="2405"/>
          <a:stretch/>
        </p:blipFill>
        <p:spPr>
          <a:xfrm>
            <a:off x="463087" y="1690688"/>
            <a:ext cx="11408873" cy="4815840"/>
          </a:xfrm>
          <a:prstGeom prst="rect">
            <a:avLst/>
          </a:prstGeom>
        </p:spPr>
      </p:pic>
    </p:spTree>
    <p:extLst>
      <p:ext uri="{BB962C8B-B14F-4D97-AF65-F5344CB8AC3E}">
        <p14:creationId xmlns:p14="http://schemas.microsoft.com/office/powerpoint/2010/main" val="3872619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
        <p:nvSpPr>
          <p:cNvPr id="13" name="Title 1">
            <a:extLst>
              <a:ext uri="{FF2B5EF4-FFF2-40B4-BE49-F238E27FC236}">
                <a16:creationId xmlns:a16="http://schemas.microsoft.com/office/drawing/2014/main" id="{697E69E1-B3DD-6346-9831-129ACC2566CE}"/>
              </a:ext>
            </a:extLst>
          </p:cNvPr>
          <p:cNvSpPr>
            <a:spLocks noGrp="1"/>
          </p:cNvSpPr>
          <p:nvPr>
            <p:ph type="title"/>
          </p:nvPr>
        </p:nvSpPr>
        <p:spPr>
          <a:xfrm>
            <a:off x="838200" y="365125"/>
            <a:ext cx="10515600" cy="1325563"/>
          </a:xfrm>
        </p:spPr>
        <p:txBody>
          <a:bodyPr/>
          <a:lstStyle/>
          <a:p>
            <a:r>
              <a:rPr lang="en-US" dirty="0" err="1">
                <a:solidFill>
                  <a:schemeClr val="bg1"/>
                </a:solidFill>
              </a:rPr>
              <a:t>SplineTrees</a:t>
            </a:r>
            <a:r>
              <a:rPr lang="en-US" dirty="0">
                <a:solidFill>
                  <a:schemeClr val="bg1"/>
                </a:solidFill>
              </a:rPr>
              <a:t> </a:t>
            </a:r>
          </a:p>
        </p:txBody>
      </p:sp>
      <p:sp>
        <p:nvSpPr>
          <p:cNvPr id="6" name="With Intercept">
            <a:extLst>
              <a:ext uri="{FF2B5EF4-FFF2-40B4-BE49-F238E27FC236}">
                <a16:creationId xmlns:a16="http://schemas.microsoft.com/office/drawing/2014/main" id="{012E712E-470D-EF47-AA75-6E2F591CA5D2}"/>
              </a:ext>
            </a:extLst>
          </p:cNvPr>
          <p:cNvSpPr txBox="1"/>
          <p:nvPr/>
        </p:nvSpPr>
        <p:spPr>
          <a:xfrm>
            <a:off x="5031606" y="1311097"/>
            <a:ext cx="2128788"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rPr lang="en-US" b="0" dirty="0">
                <a:solidFill>
                  <a:schemeClr val="bg1"/>
                </a:solidFill>
                <a:latin typeface="Arial Regular"/>
              </a:rPr>
              <a:t>Girls: </a:t>
            </a:r>
            <a:r>
              <a:rPr b="0" dirty="0">
                <a:solidFill>
                  <a:schemeClr val="bg1"/>
                </a:solidFill>
                <a:latin typeface="Arial Regular"/>
              </a:rPr>
              <a:t>With Intercept</a:t>
            </a:r>
          </a:p>
        </p:txBody>
      </p:sp>
      <p:pic>
        <p:nvPicPr>
          <p:cNvPr id="10" name="Picture 9">
            <a:extLst>
              <a:ext uri="{FF2B5EF4-FFF2-40B4-BE49-F238E27FC236}">
                <a16:creationId xmlns:a16="http://schemas.microsoft.com/office/drawing/2014/main" id="{87BF340A-6E25-C04C-A51A-A16108A48645}"/>
              </a:ext>
            </a:extLst>
          </p:cNvPr>
          <p:cNvPicPr>
            <a:picLocks noChangeAspect="1"/>
          </p:cNvPicPr>
          <p:nvPr/>
        </p:nvPicPr>
        <p:blipFill rotWithShape="1">
          <a:blip r:embed="rId2"/>
          <a:srcRect l="1" t="67833" r="2189"/>
          <a:stretch/>
        </p:blipFill>
        <p:spPr>
          <a:xfrm>
            <a:off x="514350" y="1797332"/>
            <a:ext cx="11308384" cy="4812769"/>
          </a:xfrm>
          <a:prstGeom prst="rect">
            <a:avLst/>
          </a:prstGeom>
        </p:spPr>
      </p:pic>
      <p:sp>
        <p:nvSpPr>
          <p:cNvPr id="11" name="Arc 10">
            <a:extLst>
              <a:ext uri="{FF2B5EF4-FFF2-40B4-BE49-F238E27FC236}">
                <a16:creationId xmlns:a16="http://schemas.microsoft.com/office/drawing/2014/main" id="{107A2A92-6FAE-5A43-B54B-6E59C5C6F99A}"/>
              </a:ext>
            </a:extLst>
          </p:cNvPr>
          <p:cNvSpPr/>
          <p:nvPr/>
        </p:nvSpPr>
        <p:spPr>
          <a:xfrm rot="10800000">
            <a:off x="4301356" y="4902200"/>
            <a:ext cx="1460500" cy="749300"/>
          </a:xfrm>
          <a:prstGeom prst="arc">
            <a:avLst>
              <a:gd name="adj1" fmla="val 10576143"/>
              <a:gd name="adj2" fmla="val 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9966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C889A9D4-7A24-9741-BB3B-E6C8598DC3AE}"/>
              </a:ext>
            </a:extLst>
          </p:cNvPr>
          <p:cNvPicPr>
            <a:picLocks noChangeAspect="1"/>
          </p:cNvPicPr>
          <p:nvPr/>
        </p:nvPicPr>
        <p:blipFill>
          <a:blip r:embed="rId2"/>
          <a:stretch>
            <a:fillRect/>
          </a:stretch>
        </p:blipFill>
        <p:spPr>
          <a:xfrm>
            <a:off x="261258" y="1915678"/>
            <a:ext cx="11722188" cy="4584678"/>
          </a:xfrm>
          <a:prstGeom prst="rect">
            <a:avLst/>
          </a:prstGeom>
        </p:spPr>
      </p:pic>
      <p:sp>
        <p:nvSpPr>
          <p:cNvPr id="13" name="Title 1">
            <a:extLst>
              <a:ext uri="{FF2B5EF4-FFF2-40B4-BE49-F238E27FC236}">
                <a16:creationId xmlns:a16="http://schemas.microsoft.com/office/drawing/2014/main" id="{697E69E1-B3DD-6346-9831-129ACC2566CE}"/>
              </a:ext>
            </a:extLst>
          </p:cNvPr>
          <p:cNvSpPr>
            <a:spLocks noGrp="1"/>
          </p:cNvSpPr>
          <p:nvPr>
            <p:ph type="title"/>
          </p:nvPr>
        </p:nvSpPr>
        <p:spPr>
          <a:xfrm>
            <a:off x="838200" y="365125"/>
            <a:ext cx="10515600" cy="1325563"/>
          </a:xfrm>
        </p:spPr>
        <p:txBody>
          <a:bodyPr/>
          <a:lstStyle/>
          <a:p>
            <a:r>
              <a:rPr lang="en-US" dirty="0" err="1">
                <a:solidFill>
                  <a:schemeClr val="bg1"/>
                </a:solidFill>
              </a:rPr>
              <a:t>SplineTrees</a:t>
            </a:r>
            <a:r>
              <a:rPr lang="en-US" dirty="0">
                <a:solidFill>
                  <a:schemeClr val="bg1"/>
                </a:solidFill>
              </a:rPr>
              <a:t> </a:t>
            </a:r>
          </a:p>
        </p:txBody>
      </p:sp>
      <p:sp>
        <p:nvSpPr>
          <p:cNvPr id="6" name="With Intercept">
            <a:extLst>
              <a:ext uri="{FF2B5EF4-FFF2-40B4-BE49-F238E27FC236}">
                <a16:creationId xmlns:a16="http://schemas.microsoft.com/office/drawing/2014/main" id="{012E712E-470D-EF47-AA75-6E2F591CA5D2}"/>
              </a:ext>
            </a:extLst>
          </p:cNvPr>
          <p:cNvSpPr txBox="1"/>
          <p:nvPr/>
        </p:nvSpPr>
        <p:spPr>
          <a:xfrm>
            <a:off x="5172669" y="1311097"/>
            <a:ext cx="1846660"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rPr b="0" dirty="0">
                <a:solidFill>
                  <a:schemeClr val="bg1"/>
                </a:solidFill>
                <a:latin typeface="Arial Regular"/>
              </a:rPr>
              <a:t>With</a:t>
            </a:r>
            <a:r>
              <a:rPr lang="en-US" b="0" dirty="0">
                <a:solidFill>
                  <a:schemeClr val="bg1"/>
                </a:solidFill>
                <a:latin typeface="Arial Regular"/>
              </a:rPr>
              <a:t>out</a:t>
            </a:r>
            <a:r>
              <a:rPr b="0" dirty="0">
                <a:solidFill>
                  <a:schemeClr val="bg1"/>
                </a:solidFill>
                <a:latin typeface="Arial Regular"/>
              </a:rPr>
              <a:t> Intercept</a:t>
            </a:r>
          </a:p>
        </p:txBody>
      </p:sp>
      <p:sp>
        <p:nvSpPr>
          <p:cNvPr id="7" name="Arc 6">
            <a:extLst>
              <a:ext uri="{FF2B5EF4-FFF2-40B4-BE49-F238E27FC236}">
                <a16:creationId xmlns:a16="http://schemas.microsoft.com/office/drawing/2014/main" id="{041F1E17-7465-FA44-AD31-484D30008264}"/>
              </a:ext>
            </a:extLst>
          </p:cNvPr>
          <p:cNvSpPr/>
          <p:nvPr/>
        </p:nvSpPr>
        <p:spPr>
          <a:xfrm rot="11875874">
            <a:off x="1107844" y="3859077"/>
            <a:ext cx="2650210" cy="2169763"/>
          </a:xfrm>
          <a:prstGeom prst="arc">
            <a:avLst>
              <a:gd name="adj1" fmla="val 10883683"/>
              <a:gd name="adj2" fmla="val 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2859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Clustering is vital</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marL="0" indent="0" algn="ctr">
              <a:buNone/>
            </a:pPr>
            <a:endParaRPr lang="en-US" sz="3000" dirty="0">
              <a:solidFill>
                <a:schemeClr val="bg1"/>
              </a:solidFill>
            </a:endParaRPr>
          </a:p>
          <a:p>
            <a:pPr marL="0" indent="0" algn="ctr">
              <a:buNone/>
            </a:pPr>
            <a:endParaRPr lang="en-US" sz="3000" dirty="0">
              <a:solidFill>
                <a:schemeClr val="bg1"/>
              </a:solidFill>
            </a:endParaRPr>
          </a:p>
          <a:p>
            <a:pPr marL="0" indent="0" algn="ctr">
              <a:buNone/>
            </a:pPr>
            <a:r>
              <a:rPr lang="en-US" sz="3000" dirty="0">
                <a:solidFill>
                  <a:schemeClr val="bg1"/>
                </a:solidFill>
              </a:rPr>
              <a:t>“Understanding our world requires conceptualizing the similarities</a:t>
            </a:r>
          </a:p>
          <a:p>
            <a:pPr marL="0" indent="0" algn="ctr">
              <a:buNone/>
            </a:pPr>
            <a:r>
              <a:rPr lang="en-US" sz="3000" dirty="0">
                <a:solidFill>
                  <a:schemeClr val="bg1"/>
                </a:solidFill>
              </a:rPr>
              <a:t>and differences between the entities that compose it.”</a:t>
            </a:r>
          </a:p>
          <a:p>
            <a:pPr marL="0" indent="0" algn="ctr">
              <a:buNone/>
            </a:pPr>
            <a:r>
              <a:rPr lang="en-US" sz="3000" dirty="0">
                <a:solidFill>
                  <a:schemeClr val="bg1"/>
                </a:solidFill>
              </a:rPr>
              <a:t>-Robert Tryon and Daniel Bailey, 1970</a:t>
            </a:r>
          </a:p>
        </p:txBody>
      </p:sp>
      <p:pic>
        <p:nvPicPr>
          <p:cNvPr id="6" name="Picture 5">
            <a:extLst>
              <a:ext uri="{FF2B5EF4-FFF2-40B4-BE49-F238E27FC236}">
                <a16:creationId xmlns:a16="http://schemas.microsoft.com/office/drawing/2014/main" id="{2DC6E8CE-EF35-5642-8F71-F29310DBA96E}"/>
              </a:ext>
            </a:extLst>
          </p:cNvPr>
          <p:cNvPicPr>
            <a:picLocks noChangeAspect="1"/>
          </p:cNvPicPr>
          <p:nvPr/>
        </p:nvPicPr>
        <p:blipFill>
          <a:blip r:embed="rId3"/>
          <a:stretch>
            <a:fillRect/>
          </a:stretch>
        </p:blipFill>
        <p:spPr>
          <a:xfrm>
            <a:off x="3175000" y="1690688"/>
            <a:ext cx="5842000" cy="3898900"/>
          </a:xfrm>
          <a:prstGeom prst="rect">
            <a:avLst/>
          </a:prstGeom>
        </p:spPr>
      </p:pic>
    </p:spTree>
    <p:extLst>
      <p:ext uri="{BB962C8B-B14F-4D97-AF65-F5344CB8AC3E}">
        <p14:creationId xmlns:p14="http://schemas.microsoft.com/office/powerpoint/2010/main" val="109839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
        <p:nvSpPr>
          <p:cNvPr id="13" name="Title 1">
            <a:extLst>
              <a:ext uri="{FF2B5EF4-FFF2-40B4-BE49-F238E27FC236}">
                <a16:creationId xmlns:a16="http://schemas.microsoft.com/office/drawing/2014/main" id="{697E69E1-B3DD-6346-9831-129ACC2566CE}"/>
              </a:ext>
            </a:extLst>
          </p:cNvPr>
          <p:cNvSpPr>
            <a:spLocks noGrp="1"/>
          </p:cNvSpPr>
          <p:nvPr>
            <p:ph type="title"/>
          </p:nvPr>
        </p:nvSpPr>
        <p:spPr>
          <a:xfrm>
            <a:off x="838200" y="365125"/>
            <a:ext cx="10515600" cy="1325563"/>
          </a:xfrm>
        </p:spPr>
        <p:txBody>
          <a:bodyPr/>
          <a:lstStyle/>
          <a:p>
            <a:r>
              <a:rPr lang="en-US" dirty="0" err="1">
                <a:solidFill>
                  <a:schemeClr val="bg1"/>
                </a:solidFill>
              </a:rPr>
              <a:t>SplineTrees</a:t>
            </a:r>
            <a:r>
              <a:rPr lang="en-US" dirty="0">
                <a:solidFill>
                  <a:schemeClr val="bg1"/>
                </a:solidFill>
              </a:rPr>
              <a:t> </a:t>
            </a:r>
          </a:p>
        </p:txBody>
      </p:sp>
      <p:sp>
        <p:nvSpPr>
          <p:cNvPr id="6" name="With Intercept">
            <a:extLst>
              <a:ext uri="{FF2B5EF4-FFF2-40B4-BE49-F238E27FC236}">
                <a16:creationId xmlns:a16="http://schemas.microsoft.com/office/drawing/2014/main" id="{012E712E-470D-EF47-AA75-6E2F591CA5D2}"/>
              </a:ext>
            </a:extLst>
          </p:cNvPr>
          <p:cNvSpPr txBox="1"/>
          <p:nvPr/>
        </p:nvSpPr>
        <p:spPr>
          <a:xfrm>
            <a:off x="4852069" y="1311097"/>
            <a:ext cx="2487862"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rPr lang="en-US" b="0" dirty="0">
                <a:solidFill>
                  <a:schemeClr val="bg1"/>
                </a:solidFill>
                <a:latin typeface="Arial Regular"/>
              </a:rPr>
              <a:t>Boys: </a:t>
            </a:r>
            <a:r>
              <a:rPr b="0" dirty="0">
                <a:solidFill>
                  <a:schemeClr val="bg1"/>
                </a:solidFill>
                <a:latin typeface="Arial Regular"/>
              </a:rPr>
              <a:t>With</a:t>
            </a:r>
            <a:r>
              <a:rPr lang="en-US" b="0" dirty="0">
                <a:solidFill>
                  <a:schemeClr val="bg1"/>
                </a:solidFill>
                <a:latin typeface="Arial Regular"/>
              </a:rPr>
              <a:t>out</a:t>
            </a:r>
            <a:r>
              <a:rPr b="0" dirty="0">
                <a:solidFill>
                  <a:schemeClr val="bg1"/>
                </a:solidFill>
                <a:latin typeface="Arial Regular"/>
              </a:rPr>
              <a:t> Intercept</a:t>
            </a:r>
          </a:p>
        </p:txBody>
      </p:sp>
      <p:pic>
        <p:nvPicPr>
          <p:cNvPr id="2" name="Picture 1">
            <a:extLst>
              <a:ext uri="{FF2B5EF4-FFF2-40B4-BE49-F238E27FC236}">
                <a16:creationId xmlns:a16="http://schemas.microsoft.com/office/drawing/2014/main" id="{E242BC8C-F4D3-7D45-AB2B-4E7A2083E034}"/>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44F0C4E-6033-5D4C-893B-E9B1D23F2D64}"/>
              </a:ext>
            </a:extLst>
          </p:cNvPr>
          <p:cNvPicPr>
            <a:picLocks noChangeAspect="1"/>
          </p:cNvPicPr>
          <p:nvPr/>
        </p:nvPicPr>
        <p:blipFill rotWithShape="1">
          <a:blip r:embed="rId3"/>
          <a:srcRect t="68000" r="1974"/>
          <a:stretch/>
        </p:blipFill>
        <p:spPr>
          <a:xfrm>
            <a:off x="575438" y="1816418"/>
            <a:ext cx="11041123" cy="4664392"/>
          </a:xfrm>
          <a:prstGeom prst="rect">
            <a:avLst/>
          </a:prstGeom>
        </p:spPr>
      </p:pic>
    </p:spTree>
    <p:extLst>
      <p:ext uri="{BB962C8B-B14F-4D97-AF65-F5344CB8AC3E}">
        <p14:creationId xmlns:p14="http://schemas.microsoft.com/office/powerpoint/2010/main" val="2671854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
        <p:nvSpPr>
          <p:cNvPr id="13" name="Title 1">
            <a:extLst>
              <a:ext uri="{FF2B5EF4-FFF2-40B4-BE49-F238E27FC236}">
                <a16:creationId xmlns:a16="http://schemas.microsoft.com/office/drawing/2014/main" id="{697E69E1-B3DD-6346-9831-129ACC2566CE}"/>
              </a:ext>
            </a:extLst>
          </p:cNvPr>
          <p:cNvSpPr>
            <a:spLocks noGrp="1"/>
          </p:cNvSpPr>
          <p:nvPr>
            <p:ph type="title"/>
          </p:nvPr>
        </p:nvSpPr>
        <p:spPr>
          <a:xfrm>
            <a:off x="838200" y="365125"/>
            <a:ext cx="10515600" cy="1325563"/>
          </a:xfrm>
        </p:spPr>
        <p:txBody>
          <a:bodyPr/>
          <a:lstStyle/>
          <a:p>
            <a:r>
              <a:rPr lang="en-US" dirty="0" err="1">
                <a:solidFill>
                  <a:schemeClr val="bg1"/>
                </a:solidFill>
              </a:rPr>
              <a:t>SplineTrees</a:t>
            </a:r>
            <a:r>
              <a:rPr lang="en-US" dirty="0">
                <a:solidFill>
                  <a:schemeClr val="bg1"/>
                </a:solidFill>
              </a:rPr>
              <a:t> </a:t>
            </a:r>
          </a:p>
        </p:txBody>
      </p:sp>
      <p:sp>
        <p:nvSpPr>
          <p:cNvPr id="6" name="With Intercept">
            <a:extLst>
              <a:ext uri="{FF2B5EF4-FFF2-40B4-BE49-F238E27FC236}">
                <a16:creationId xmlns:a16="http://schemas.microsoft.com/office/drawing/2014/main" id="{012E712E-470D-EF47-AA75-6E2F591CA5D2}"/>
              </a:ext>
            </a:extLst>
          </p:cNvPr>
          <p:cNvSpPr txBox="1"/>
          <p:nvPr/>
        </p:nvSpPr>
        <p:spPr>
          <a:xfrm>
            <a:off x="4871305" y="1311097"/>
            <a:ext cx="2449389"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rPr lang="en-US" b="0" dirty="0">
                <a:solidFill>
                  <a:schemeClr val="bg1"/>
                </a:solidFill>
                <a:latin typeface="Arial Regular"/>
              </a:rPr>
              <a:t>Girls: </a:t>
            </a:r>
            <a:r>
              <a:rPr b="0" dirty="0">
                <a:solidFill>
                  <a:schemeClr val="bg1"/>
                </a:solidFill>
                <a:latin typeface="Arial Regular"/>
              </a:rPr>
              <a:t>With</a:t>
            </a:r>
            <a:r>
              <a:rPr lang="en-US" b="0" dirty="0">
                <a:solidFill>
                  <a:schemeClr val="bg1"/>
                </a:solidFill>
                <a:latin typeface="Arial Regular"/>
              </a:rPr>
              <a:t>out</a:t>
            </a:r>
            <a:r>
              <a:rPr b="0" dirty="0">
                <a:solidFill>
                  <a:schemeClr val="bg1"/>
                </a:solidFill>
                <a:latin typeface="Arial Regular"/>
              </a:rPr>
              <a:t> Intercept</a:t>
            </a:r>
          </a:p>
        </p:txBody>
      </p:sp>
      <p:pic>
        <p:nvPicPr>
          <p:cNvPr id="3" name="Picture 2">
            <a:extLst>
              <a:ext uri="{FF2B5EF4-FFF2-40B4-BE49-F238E27FC236}">
                <a16:creationId xmlns:a16="http://schemas.microsoft.com/office/drawing/2014/main" id="{59EA2B48-4EF1-6A48-9A5D-9314874FD381}"/>
              </a:ext>
            </a:extLst>
          </p:cNvPr>
          <p:cNvPicPr>
            <a:picLocks noChangeAspect="1"/>
          </p:cNvPicPr>
          <p:nvPr/>
        </p:nvPicPr>
        <p:blipFill rotWithShape="1">
          <a:blip r:embed="rId2"/>
          <a:srcRect l="1" t="68167" r="2189"/>
          <a:stretch/>
        </p:blipFill>
        <p:spPr>
          <a:xfrm>
            <a:off x="548641" y="1799688"/>
            <a:ext cx="11195644" cy="4715412"/>
          </a:xfrm>
          <a:prstGeom prst="rect">
            <a:avLst/>
          </a:prstGeom>
        </p:spPr>
      </p:pic>
      <p:sp>
        <p:nvSpPr>
          <p:cNvPr id="7" name="Arc 6">
            <a:extLst>
              <a:ext uri="{FF2B5EF4-FFF2-40B4-BE49-F238E27FC236}">
                <a16:creationId xmlns:a16="http://schemas.microsoft.com/office/drawing/2014/main" id="{9CA47CFD-74E4-BE4E-9A42-C27731206284}"/>
              </a:ext>
            </a:extLst>
          </p:cNvPr>
          <p:cNvSpPr/>
          <p:nvPr/>
        </p:nvSpPr>
        <p:spPr>
          <a:xfrm rot="12361821">
            <a:off x="1433322" y="5306357"/>
            <a:ext cx="2523373" cy="749300"/>
          </a:xfrm>
          <a:prstGeom prst="arc">
            <a:avLst>
              <a:gd name="adj1" fmla="val 10846557"/>
              <a:gd name="adj2" fmla="val 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11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Why Not Trees?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marL="48617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One single tree does not provide full information </a:t>
            </a:r>
          </a:p>
          <a:p>
            <a:pPr marL="930671" lvl="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Splits optimize locally, not globally</a:t>
            </a:r>
          </a:p>
          <a:p>
            <a:pPr marL="930671" lvl="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Consider random forest to overcome greediness of the algorithm</a:t>
            </a: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7329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Why Not Trees?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lnSpcReduction="10000"/>
          </a:bodyPr>
          <a:lstStyle/>
          <a:p>
            <a:pPr marL="48617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CART algorithm is known to favor variables with more unique values</a:t>
            </a:r>
          </a:p>
          <a:p>
            <a:pPr marL="930671" lvl="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Alternatives are available for unbiased variable selection with univariate outcomes (</a:t>
            </a:r>
            <a:r>
              <a:rPr lang="en-US" dirty="0" err="1">
                <a:solidFill>
                  <a:schemeClr val="bg1"/>
                </a:solidFill>
              </a:rPr>
              <a:t>ctree</a:t>
            </a:r>
            <a:r>
              <a:rPr lang="en-US" dirty="0">
                <a:solidFill>
                  <a:schemeClr val="bg1"/>
                </a:solidFill>
              </a:rPr>
              <a:t>, </a:t>
            </a:r>
            <a:r>
              <a:rPr lang="en-US" dirty="0" err="1">
                <a:solidFill>
                  <a:schemeClr val="bg1"/>
                </a:solidFill>
              </a:rPr>
              <a:t>cforest</a:t>
            </a:r>
            <a:r>
              <a:rPr lang="en-US" dirty="0">
                <a:solidFill>
                  <a:schemeClr val="bg1"/>
                </a:solidFill>
              </a:rPr>
              <a:t>)</a:t>
            </a:r>
          </a:p>
          <a:p>
            <a:pPr marL="1375171" lvl="2"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 First pick variable, then pick split conditional on variable</a:t>
            </a: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8547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err="1">
                <a:solidFill>
                  <a:schemeClr val="bg1"/>
                </a:solidFill>
              </a:rPr>
              <a:t>SplineForests</a:t>
            </a:r>
            <a:endParaRPr lang="en-US" dirty="0">
              <a:solidFill>
                <a:schemeClr val="bg1"/>
              </a:solidFill>
            </a:endParaRP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pPr marL="486171" indent="-486171" defTabSz="457200">
              <a:spcBef>
                <a:spcPts val="0"/>
              </a:spcBef>
              <a:defRPr sz="3500">
                <a:latin typeface="Helvetica"/>
                <a:ea typeface="Helvetica"/>
                <a:cs typeface="Helvetica"/>
                <a:sym typeface="Helvetica"/>
              </a:defRPr>
            </a:pPr>
            <a:r>
              <a:rPr lang="en-US" dirty="0">
                <a:solidFill>
                  <a:schemeClr val="bg1"/>
                </a:solidFill>
              </a:rPr>
              <a:t>Create bootstrap sample </a:t>
            </a:r>
          </a:p>
          <a:p>
            <a:pPr marL="486171" indent="-486171" defTabSz="457200">
              <a:spcBef>
                <a:spcPts val="0"/>
              </a:spcBef>
              <a:defRPr sz="3500">
                <a:latin typeface="Helvetica"/>
                <a:ea typeface="Helvetica"/>
                <a:cs typeface="Helvetica"/>
                <a:sym typeface="Helvetica"/>
              </a:defRPr>
            </a:pPr>
            <a:r>
              <a:rPr lang="en-US" dirty="0">
                <a:solidFill>
                  <a:schemeClr val="bg1"/>
                </a:solidFill>
              </a:rPr>
              <a:t>Fit a </a:t>
            </a:r>
            <a:r>
              <a:rPr lang="en-US" dirty="0" err="1">
                <a:solidFill>
                  <a:schemeClr val="bg1"/>
                </a:solidFill>
              </a:rPr>
              <a:t>splinetree</a:t>
            </a:r>
            <a:r>
              <a:rPr lang="en-US" dirty="0">
                <a:solidFill>
                  <a:schemeClr val="bg1"/>
                </a:solidFill>
              </a:rPr>
              <a:t> with random variable selection</a:t>
            </a:r>
          </a:p>
          <a:p>
            <a:pPr marL="486171" indent="-486171" defTabSz="457200">
              <a:spcBef>
                <a:spcPts val="0"/>
              </a:spcBef>
              <a:defRPr sz="3500">
                <a:latin typeface="Helvetica"/>
                <a:ea typeface="Helvetica"/>
                <a:cs typeface="Helvetica"/>
                <a:sym typeface="Helvetica"/>
              </a:defRPr>
            </a:pPr>
            <a:r>
              <a:rPr lang="en-US" dirty="0">
                <a:solidFill>
                  <a:schemeClr val="bg1"/>
                </a:solidFill>
              </a:rPr>
              <a:t>Repeat</a:t>
            </a:r>
          </a:p>
          <a:p>
            <a:pPr marL="486171" indent="-486171" defTabSz="457200">
              <a:spcBef>
                <a:spcPts val="0"/>
              </a:spcBef>
              <a:defRPr sz="3500">
                <a:latin typeface="Helvetica"/>
                <a:ea typeface="Helvetica"/>
                <a:cs typeface="Helvetica"/>
                <a:sym typeface="Helvetica"/>
              </a:defRPr>
            </a:pPr>
            <a:endParaRPr lang="en-US" dirty="0">
              <a:solidFill>
                <a:schemeClr val="bg1"/>
              </a:solidFill>
            </a:endParaRPr>
          </a:p>
          <a:p>
            <a:pPr marL="486171" indent="-486171" defTabSz="457200">
              <a:spcBef>
                <a:spcPts val="0"/>
              </a:spcBef>
              <a:defRPr sz="3500">
                <a:latin typeface="Helvetica"/>
                <a:ea typeface="Helvetica"/>
                <a:cs typeface="Helvetica"/>
                <a:sym typeface="Helvetica"/>
              </a:defRPr>
            </a:pPr>
            <a:r>
              <a:rPr lang="en-US" dirty="0">
                <a:solidFill>
                  <a:schemeClr val="bg1"/>
                </a:solidFill>
              </a:rPr>
              <a:t>Measure </a:t>
            </a:r>
            <a:r>
              <a:rPr lang="en-US" i="1" dirty="0">
                <a:solidFill>
                  <a:schemeClr val="bg1"/>
                </a:solidFill>
              </a:rPr>
              <a:t>variable importance </a:t>
            </a:r>
            <a:r>
              <a:rPr lang="en-US" dirty="0">
                <a:solidFill>
                  <a:schemeClr val="bg1"/>
                </a:solidFill>
              </a:rPr>
              <a:t>as the average amount the predicted outcome changes when reshuffle values of the variable</a:t>
            </a:r>
            <a:endParaRPr lang="en-US" i="1" dirty="0">
              <a:solidFill>
                <a:schemeClr val="bg1"/>
              </a:solidFill>
            </a:endParaRP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4786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err="1">
                <a:solidFill>
                  <a:schemeClr val="bg1"/>
                </a:solidFill>
              </a:rPr>
              <a:t>SplineForests</a:t>
            </a:r>
            <a:endParaRPr lang="en-US" dirty="0">
              <a:solidFill>
                <a:schemeClr val="bg1"/>
              </a:solidFill>
            </a:endParaRP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pic>
        <p:nvPicPr>
          <p:cNvPr id="8" name="Content Placeholder 7">
            <a:extLst>
              <a:ext uri="{FF2B5EF4-FFF2-40B4-BE49-F238E27FC236}">
                <a16:creationId xmlns:a16="http://schemas.microsoft.com/office/drawing/2014/main" id="{EBD571FF-A010-0E4A-B702-82D247BF263D}"/>
              </a:ext>
            </a:extLst>
          </p:cNvPr>
          <p:cNvPicPr>
            <a:picLocks noGrp="1" noChangeAspect="1"/>
          </p:cNvPicPr>
          <p:nvPr>
            <p:ph idx="1"/>
          </p:nvPr>
        </p:nvPicPr>
        <p:blipFill>
          <a:blip r:embed="rId3"/>
          <a:stretch>
            <a:fillRect/>
          </a:stretch>
        </p:blipFill>
        <p:spPr>
          <a:xfrm>
            <a:off x="2719450" y="1490468"/>
            <a:ext cx="6759021" cy="5033861"/>
          </a:xfrm>
        </p:spPr>
      </p:pic>
      <p:sp>
        <p:nvSpPr>
          <p:cNvPr id="3" name="Rectangle 2">
            <a:extLst>
              <a:ext uri="{FF2B5EF4-FFF2-40B4-BE49-F238E27FC236}">
                <a16:creationId xmlns:a16="http://schemas.microsoft.com/office/drawing/2014/main" id="{6BC87823-0A92-7844-8B1C-937C76C43B35}"/>
              </a:ext>
            </a:extLst>
          </p:cNvPr>
          <p:cNvSpPr/>
          <p:nvPr/>
        </p:nvSpPr>
        <p:spPr>
          <a:xfrm>
            <a:off x="3050627" y="2254469"/>
            <a:ext cx="1135117" cy="6700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012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err="1">
                <a:solidFill>
                  <a:schemeClr val="bg1"/>
                </a:solidFill>
              </a:rPr>
              <a:t>SplineForests</a:t>
            </a:r>
            <a:endParaRPr lang="en-US" dirty="0">
              <a:solidFill>
                <a:schemeClr val="bg1"/>
              </a:solidFill>
            </a:endParaRP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pic>
        <p:nvPicPr>
          <p:cNvPr id="7" name="Content Placeholder 6">
            <a:extLst>
              <a:ext uri="{FF2B5EF4-FFF2-40B4-BE49-F238E27FC236}">
                <a16:creationId xmlns:a16="http://schemas.microsoft.com/office/drawing/2014/main" id="{FC377C3F-6397-9146-A0F2-CCD8C965B242}"/>
              </a:ext>
            </a:extLst>
          </p:cNvPr>
          <p:cNvPicPr>
            <a:picLocks noGrp="1" noChangeAspect="1"/>
          </p:cNvPicPr>
          <p:nvPr>
            <p:ph idx="1"/>
          </p:nvPr>
        </p:nvPicPr>
        <p:blipFill>
          <a:blip r:embed="rId3"/>
          <a:stretch>
            <a:fillRect/>
          </a:stretch>
        </p:blipFill>
        <p:spPr>
          <a:xfrm>
            <a:off x="739140" y="1690688"/>
            <a:ext cx="10713720" cy="4793398"/>
          </a:xfrm>
        </p:spPr>
      </p:pic>
      <p:sp>
        <p:nvSpPr>
          <p:cNvPr id="6" name="Rectangle 5">
            <a:extLst>
              <a:ext uri="{FF2B5EF4-FFF2-40B4-BE49-F238E27FC236}">
                <a16:creationId xmlns:a16="http://schemas.microsoft.com/office/drawing/2014/main" id="{4E0DF0BA-4D91-7E48-B9E8-840B2AA68676}"/>
              </a:ext>
            </a:extLst>
          </p:cNvPr>
          <p:cNvSpPr/>
          <p:nvPr/>
        </p:nvSpPr>
        <p:spPr>
          <a:xfrm>
            <a:off x="1182413" y="2585544"/>
            <a:ext cx="1206062" cy="4802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3FA082-10E1-9C45-A578-BA1A1F357883}"/>
              </a:ext>
            </a:extLst>
          </p:cNvPr>
          <p:cNvSpPr/>
          <p:nvPr/>
        </p:nvSpPr>
        <p:spPr>
          <a:xfrm>
            <a:off x="6537434" y="2585544"/>
            <a:ext cx="1206062" cy="4802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730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err="1">
                <a:solidFill>
                  <a:schemeClr val="bg1"/>
                </a:solidFill>
              </a:rPr>
              <a:t>SplineForests</a:t>
            </a:r>
            <a:endParaRPr lang="en-US" dirty="0">
              <a:solidFill>
                <a:schemeClr val="bg1"/>
              </a:solidFill>
            </a:endParaRP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854963A6-4FE9-2342-9AF8-C956F7CD2466}"/>
              </a:ext>
            </a:extLst>
          </p:cNvPr>
          <p:cNvPicPr>
            <a:picLocks noChangeAspect="1"/>
          </p:cNvPicPr>
          <p:nvPr/>
        </p:nvPicPr>
        <p:blipFill>
          <a:blip r:embed="rId2"/>
          <a:stretch>
            <a:fillRect/>
          </a:stretch>
        </p:blipFill>
        <p:spPr>
          <a:xfrm>
            <a:off x="2762250" y="1533566"/>
            <a:ext cx="6667500" cy="4978400"/>
          </a:xfrm>
          <a:prstGeom prst="rect">
            <a:avLst/>
          </a:prstGeom>
        </p:spPr>
      </p:pic>
      <p:sp>
        <p:nvSpPr>
          <p:cNvPr id="6" name="Rectangle 5">
            <a:extLst>
              <a:ext uri="{FF2B5EF4-FFF2-40B4-BE49-F238E27FC236}">
                <a16:creationId xmlns:a16="http://schemas.microsoft.com/office/drawing/2014/main" id="{5840CE41-64AF-664C-944E-D6F07A45607B}"/>
              </a:ext>
            </a:extLst>
          </p:cNvPr>
          <p:cNvSpPr/>
          <p:nvPr/>
        </p:nvSpPr>
        <p:spPr>
          <a:xfrm>
            <a:off x="3058509" y="2317531"/>
            <a:ext cx="1206062" cy="63850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793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err="1">
                <a:solidFill>
                  <a:schemeClr val="bg1"/>
                </a:solidFill>
              </a:rPr>
              <a:t>SplineForests</a:t>
            </a:r>
            <a:endParaRPr lang="en-US" dirty="0">
              <a:solidFill>
                <a:schemeClr val="bg1"/>
              </a:solidFill>
            </a:endParaRP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5B3F8137-E9AA-454D-B228-8D3DFB948C66}"/>
              </a:ext>
            </a:extLst>
          </p:cNvPr>
          <p:cNvPicPr>
            <a:picLocks noChangeAspect="1"/>
          </p:cNvPicPr>
          <p:nvPr/>
        </p:nvPicPr>
        <p:blipFill>
          <a:blip r:embed="rId2"/>
          <a:stretch>
            <a:fillRect/>
          </a:stretch>
        </p:blipFill>
        <p:spPr>
          <a:xfrm>
            <a:off x="529552" y="1465580"/>
            <a:ext cx="11132896" cy="4980940"/>
          </a:xfrm>
          <a:prstGeom prst="rect">
            <a:avLst/>
          </a:prstGeom>
        </p:spPr>
      </p:pic>
      <p:sp>
        <p:nvSpPr>
          <p:cNvPr id="7" name="Rectangle 6">
            <a:extLst>
              <a:ext uri="{FF2B5EF4-FFF2-40B4-BE49-F238E27FC236}">
                <a16:creationId xmlns:a16="http://schemas.microsoft.com/office/drawing/2014/main" id="{34E49972-B38C-9847-A544-3D031057F9A5}"/>
              </a:ext>
            </a:extLst>
          </p:cNvPr>
          <p:cNvSpPr/>
          <p:nvPr/>
        </p:nvSpPr>
        <p:spPr>
          <a:xfrm>
            <a:off x="1001109" y="2411492"/>
            <a:ext cx="1206062" cy="379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C981FB-2787-764A-B702-2B3F3B64924D}"/>
              </a:ext>
            </a:extLst>
          </p:cNvPr>
          <p:cNvSpPr/>
          <p:nvPr/>
        </p:nvSpPr>
        <p:spPr>
          <a:xfrm>
            <a:off x="6532331" y="2411491"/>
            <a:ext cx="1253515" cy="37965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Other Longitudinal Tree Methods?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a:xfrm>
            <a:off x="309282" y="1825625"/>
            <a:ext cx="11604811" cy="4351338"/>
          </a:xfrm>
        </p:spPr>
        <p:txBody>
          <a:bodyPr>
            <a:normAutofit/>
          </a:bodyPr>
          <a:lstStyle/>
          <a:p>
            <a:pPr marL="486171" indent="-486171" defTabSz="457200">
              <a:lnSpc>
                <a:spcPct val="120000"/>
              </a:lnSpc>
              <a:spcBef>
                <a:spcPts val="0"/>
              </a:spcBef>
              <a:defRPr sz="3500">
                <a:latin typeface="Helvetica"/>
                <a:ea typeface="Helvetica"/>
                <a:cs typeface="Helvetica"/>
                <a:sym typeface="Helvetica"/>
              </a:defRPr>
            </a:pPr>
            <a:r>
              <a:rPr lang="en-US" dirty="0" err="1">
                <a:solidFill>
                  <a:schemeClr val="bg1"/>
                </a:solidFill>
              </a:rPr>
              <a:t>REEMtree</a:t>
            </a:r>
            <a:r>
              <a:rPr lang="en-US" dirty="0">
                <a:solidFill>
                  <a:schemeClr val="bg1"/>
                </a:solidFill>
              </a:rPr>
              <a:t>/MERT </a:t>
            </a:r>
            <a:r>
              <a:rPr lang="en-US" sz="2000" dirty="0">
                <a:solidFill>
                  <a:schemeClr val="bg1"/>
                </a:solidFill>
              </a:rPr>
              <a:t>(</a:t>
            </a:r>
            <a:r>
              <a:rPr lang="en-US" sz="2000" dirty="0" err="1">
                <a:solidFill>
                  <a:schemeClr val="bg1"/>
                </a:solidFill>
              </a:rPr>
              <a:t>Hajjem</a:t>
            </a:r>
            <a:r>
              <a:rPr lang="en-US" sz="2000" dirty="0">
                <a:solidFill>
                  <a:schemeClr val="bg1"/>
                </a:solidFill>
              </a:rPr>
              <a:t> et al 2011, </a:t>
            </a:r>
            <a:r>
              <a:rPr lang="en-US" sz="2000" dirty="0" err="1">
                <a:solidFill>
                  <a:schemeClr val="bg1"/>
                </a:solidFill>
              </a:rPr>
              <a:t>Sela</a:t>
            </a:r>
            <a:r>
              <a:rPr lang="en-US" sz="2000" dirty="0">
                <a:solidFill>
                  <a:schemeClr val="bg1"/>
                </a:solidFill>
              </a:rPr>
              <a:t> and </a:t>
            </a:r>
            <a:r>
              <a:rPr lang="en-US" sz="2000" dirty="0" err="1">
                <a:solidFill>
                  <a:schemeClr val="bg1"/>
                </a:solidFill>
              </a:rPr>
              <a:t>Simonoff</a:t>
            </a:r>
            <a:r>
              <a:rPr lang="en-US" sz="2000" dirty="0">
                <a:solidFill>
                  <a:schemeClr val="bg1"/>
                </a:solidFill>
              </a:rPr>
              <a:t> 2012)</a:t>
            </a:r>
          </a:p>
          <a:p>
            <a:pPr marL="943371" lvl="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Tree for fixed effects, global random effects</a:t>
            </a:r>
          </a:p>
          <a:p>
            <a:pPr marL="943371" lvl="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Clusters individual observations, not trajectories </a:t>
            </a:r>
          </a:p>
          <a:p>
            <a:pPr marL="486171" indent="-486171" defTabSz="457200">
              <a:lnSpc>
                <a:spcPct val="120000"/>
              </a:lnSpc>
              <a:spcBef>
                <a:spcPts val="0"/>
              </a:spcBef>
              <a:defRPr sz="3500">
                <a:latin typeface="Helvetica"/>
                <a:ea typeface="Helvetica"/>
                <a:cs typeface="Helvetica"/>
                <a:sym typeface="Helvetica"/>
              </a:defRPr>
            </a:pPr>
            <a:r>
              <a:rPr lang="en-US" dirty="0" err="1">
                <a:solidFill>
                  <a:schemeClr val="bg1"/>
                </a:solidFill>
              </a:rPr>
              <a:t>LongRPart</a:t>
            </a:r>
            <a:r>
              <a:rPr lang="en-US" dirty="0">
                <a:solidFill>
                  <a:schemeClr val="bg1"/>
                </a:solidFill>
              </a:rPr>
              <a:t>/MODERN </a:t>
            </a:r>
            <a:r>
              <a:rPr lang="en-US" sz="2000" dirty="0">
                <a:solidFill>
                  <a:schemeClr val="bg1"/>
                </a:solidFill>
              </a:rPr>
              <a:t>(Stewart and </a:t>
            </a:r>
            <a:r>
              <a:rPr lang="en-US" sz="2000" dirty="0" err="1">
                <a:solidFill>
                  <a:schemeClr val="bg1"/>
                </a:solidFill>
              </a:rPr>
              <a:t>Abdolell</a:t>
            </a:r>
            <a:r>
              <a:rPr lang="en-US" sz="2000" dirty="0">
                <a:solidFill>
                  <a:schemeClr val="bg1"/>
                </a:solidFill>
              </a:rPr>
              <a:t> 2013,</a:t>
            </a:r>
            <a:r>
              <a:rPr lang="en-US" sz="2000" dirty="0">
                <a:sym typeface="Helvetica"/>
              </a:rPr>
              <a:t> </a:t>
            </a:r>
            <a:r>
              <a:rPr lang="en-US" sz="2000" dirty="0" err="1">
                <a:solidFill>
                  <a:schemeClr val="bg1"/>
                </a:solidFill>
              </a:rPr>
              <a:t>Simonoff</a:t>
            </a:r>
            <a:r>
              <a:rPr lang="en-US" sz="2000" dirty="0">
                <a:solidFill>
                  <a:schemeClr val="bg1"/>
                </a:solidFill>
              </a:rPr>
              <a:t> and </a:t>
            </a:r>
            <a:r>
              <a:rPr lang="en-US" sz="2000" dirty="0" err="1">
                <a:solidFill>
                  <a:schemeClr val="bg1"/>
                </a:solidFill>
              </a:rPr>
              <a:t>Larocque</a:t>
            </a:r>
            <a:r>
              <a:rPr lang="en-US" sz="2000" dirty="0">
                <a:solidFill>
                  <a:schemeClr val="bg1"/>
                </a:solidFill>
              </a:rPr>
              <a:t> 2015)</a:t>
            </a:r>
          </a:p>
          <a:p>
            <a:pPr marL="943371" lvl="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Mixed effects model within each node</a:t>
            </a:r>
          </a:p>
          <a:p>
            <a:pPr marL="943371" lvl="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Random effects absorb most variability</a:t>
            </a: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8185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7616B0A-DF13-3941-9BD6-A464B2BB9A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6774" y="1249934"/>
            <a:ext cx="8005736" cy="4803442"/>
          </a:xfrm>
          <a:prstGeom prst="rect">
            <a:avLst/>
          </a:prstGeom>
        </p:spPr>
      </p:pic>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Clustering is an imperfect tool</a:t>
            </a:r>
          </a:p>
        </p:txBody>
      </p:sp>
      <p:pic>
        <p:nvPicPr>
          <p:cNvPr id="6" name="Picture 5">
            <a:extLst>
              <a:ext uri="{FF2B5EF4-FFF2-40B4-BE49-F238E27FC236}">
                <a16:creationId xmlns:a16="http://schemas.microsoft.com/office/drawing/2014/main" id="{B9C13A7C-9A13-8F4A-B1A9-FA86105CBE7B}"/>
              </a:ext>
            </a:extLst>
          </p:cNvPr>
          <p:cNvPicPr>
            <a:picLocks noChangeAspect="1"/>
          </p:cNvPicPr>
          <p:nvPr/>
        </p:nvPicPr>
        <p:blipFill>
          <a:blip r:embed="rId5"/>
          <a:stretch>
            <a:fillRect/>
          </a:stretch>
        </p:blipFill>
        <p:spPr>
          <a:xfrm>
            <a:off x="2032000" y="1690688"/>
            <a:ext cx="8128000" cy="4064000"/>
          </a:xfrm>
          <a:prstGeom prst="rect">
            <a:avLst/>
          </a:prstGeom>
        </p:spPr>
      </p:pic>
      <p:sp>
        <p:nvSpPr>
          <p:cNvPr id="9" name="Content Placeholder 2">
            <a:extLst>
              <a:ext uri="{FF2B5EF4-FFF2-40B4-BE49-F238E27FC236}">
                <a16:creationId xmlns:a16="http://schemas.microsoft.com/office/drawing/2014/main" id="{8867F95D-E395-A64E-8739-87EEFDC69354}"/>
              </a:ext>
            </a:extLst>
          </p:cNvPr>
          <p:cNvSpPr>
            <a:spLocks noGrp="1"/>
          </p:cNvSpPr>
          <p:nvPr>
            <p:ph idx="1"/>
          </p:nvPr>
        </p:nvSpPr>
        <p:spPr>
          <a:xfrm>
            <a:off x="838200" y="6046787"/>
            <a:ext cx="10515600" cy="446088"/>
          </a:xfrm>
        </p:spPr>
        <p:txBody>
          <a:bodyPr>
            <a:normAutofit fontScale="92500" lnSpcReduction="10000"/>
          </a:bodyPr>
          <a:lstStyle/>
          <a:p>
            <a:pPr marL="0" indent="0" algn="ctr">
              <a:buNone/>
            </a:pPr>
            <a:r>
              <a:rPr lang="en-US" sz="3000" dirty="0">
                <a:solidFill>
                  <a:schemeClr val="bg1"/>
                </a:solidFill>
              </a:rPr>
              <a:t>Focusing on the group summary can mask individual variation</a:t>
            </a:r>
          </a:p>
        </p:txBody>
      </p:sp>
    </p:spTree>
    <p:extLst>
      <p:ext uri="{BB962C8B-B14F-4D97-AF65-F5344CB8AC3E}">
        <p14:creationId xmlns:p14="http://schemas.microsoft.com/office/powerpoint/2010/main" val="2111094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Conclusions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fontScale="92500"/>
          </a:bodyPr>
          <a:lstStyle/>
          <a:p>
            <a:pPr marL="48617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New method provides clusters based on outcome </a:t>
            </a:r>
            <a:r>
              <a:rPr lang="en-US" b="1" dirty="0">
                <a:solidFill>
                  <a:schemeClr val="bg1"/>
                </a:solidFill>
              </a:rPr>
              <a:t>development</a:t>
            </a:r>
            <a:r>
              <a:rPr lang="en-US" dirty="0">
                <a:solidFill>
                  <a:schemeClr val="bg1"/>
                </a:solidFill>
              </a:rPr>
              <a:t> over time as well as baseline exposures</a:t>
            </a:r>
          </a:p>
          <a:p>
            <a:pPr marL="486171" indent="-486171"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marL="486171" indent="-486171" defTabSz="457200">
              <a:lnSpc>
                <a:spcPct val="120000"/>
              </a:lnSpc>
              <a:spcBef>
                <a:spcPts val="0"/>
              </a:spcBef>
              <a:defRPr sz="3500">
                <a:latin typeface="Helvetica"/>
                <a:ea typeface="Helvetica"/>
                <a:cs typeface="Helvetica"/>
                <a:sym typeface="Helvetica"/>
              </a:defRPr>
            </a:pPr>
            <a:r>
              <a:rPr lang="en-US" sz="3500" dirty="0">
                <a:solidFill>
                  <a:schemeClr val="bg1"/>
                </a:solidFill>
                <a:ea typeface="Helvetica"/>
                <a:cs typeface="Helvetica"/>
                <a:sym typeface="Helvetica"/>
              </a:rPr>
              <a:t>Exploratory tool to motivate further research</a:t>
            </a:r>
          </a:p>
          <a:p>
            <a:pPr marL="486171" indent="-486171"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a:p>
            <a:pPr marL="48617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Carefully consider similarity in the context of the problem</a:t>
            </a:r>
          </a:p>
          <a:p>
            <a:pPr marL="486171" indent="-486171" defTabSz="457200">
              <a:lnSpc>
                <a:spcPct val="120000"/>
              </a:lnSpc>
              <a:spcBef>
                <a:spcPts val="0"/>
              </a:spcBef>
              <a:defRPr sz="3500">
                <a:latin typeface="Helvetica"/>
                <a:ea typeface="Helvetica"/>
                <a:cs typeface="Helvetica"/>
                <a:sym typeface="Helvetica"/>
              </a:defRPr>
            </a:pPr>
            <a:endParaRPr lang="en-US" dirty="0">
              <a:solidFill>
                <a:schemeClr val="bg1"/>
              </a:solidFill>
            </a:endParaRP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1322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Future/Current Work</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fontScale="85000" lnSpcReduction="10000"/>
          </a:bodyPr>
          <a:lstStyle/>
          <a:p>
            <a:pPr marL="486171"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Clustering Categorical Longitudinal Data</a:t>
            </a:r>
          </a:p>
          <a:p>
            <a:pPr marL="943371" lvl="1" indent="-486171" defTabSz="457200">
              <a:lnSpc>
                <a:spcPct val="120000"/>
              </a:lnSpc>
              <a:spcBef>
                <a:spcPts val="0"/>
              </a:spcBef>
              <a:defRPr sz="3500">
                <a:latin typeface="Helvetica"/>
                <a:ea typeface="Helvetica"/>
                <a:cs typeface="Helvetica"/>
                <a:sym typeface="Helvetica"/>
              </a:defRPr>
            </a:pPr>
            <a:r>
              <a:rPr lang="en-US" b="1" dirty="0">
                <a:solidFill>
                  <a:schemeClr val="bg1"/>
                </a:solidFill>
              </a:rPr>
              <a:t>Data: </a:t>
            </a:r>
            <a:r>
              <a:rPr lang="en-US" dirty="0">
                <a:solidFill>
                  <a:schemeClr val="bg1"/>
                </a:solidFill>
              </a:rPr>
              <a:t>sleep stages, health care utilization of patients</a:t>
            </a:r>
          </a:p>
          <a:p>
            <a:pPr marL="943371" lvl="1" indent="-486171" defTabSz="457200">
              <a:lnSpc>
                <a:spcPct val="120000"/>
              </a:lnSpc>
              <a:spcBef>
                <a:spcPts val="0"/>
              </a:spcBef>
              <a:defRPr sz="3500">
                <a:latin typeface="Helvetica"/>
                <a:ea typeface="Helvetica"/>
                <a:cs typeface="Helvetica"/>
                <a:sym typeface="Helvetica"/>
              </a:defRPr>
            </a:pPr>
            <a:r>
              <a:rPr lang="en-US" b="1" dirty="0">
                <a:solidFill>
                  <a:schemeClr val="bg1"/>
                </a:solidFill>
              </a:rPr>
              <a:t>Methods:</a:t>
            </a:r>
          </a:p>
          <a:p>
            <a:pPr marL="1400571" lvl="2"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Mixture of Markov Models (</a:t>
            </a:r>
            <a:r>
              <a:rPr lang="en-US" i="1" dirty="0">
                <a:solidFill>
                  <a:schemeClr val="bg1"/>
                </a:solidFill>
              </a:rPr>
              <a:t>but what if the starting dynamics aren’t the same as the end</a:t>
            </a:r>
            <a:r>
              <a:rPr lang="en-US" dirty="0">
                <a:solidFill>
                  <a:schemeClr val="bg1"/>
                </a:solidFill>
              </a:rPr>
              <a:t>)</a:t>
            </a:r>
          </a:p>
          <a:p>
            <a:pPr marL="1400571" lvl="2" indent="-486171" defTabSz="457200">
              <a:lnSpc>
                <a:spcPct val="120000"/>
              </a:lnSpc>
              <a:spcBef>
                <a:spcPts val="0"/>
              </a:spcBef>
              <a:defRPr sz="3500">
                <a:latin typeface="Helvetica"/>
                <a:ea typeface="Helvetica"/>
                <a:cs typeface="Helvetica"/>
                <a:sym typeface="Helvetica"/>
              </a:defRPr>
            </a:pPr>
            <a:r>
              <a:rPr lang="en-US" dirty="0">
                <a:solidFill>
                  <a:schemeClr val="bg1"/>
                </a:solidFill>
              </a:rPr>
              <a:t>Dissimilarities that capture temporal ordering, allow for differently lengths but aren’t solely driven by length of trajectory </a:t>
            </a: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986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pPr algn="ctr"/>
            <a:r>
              <a:rPr lang="en-US" dirty="0">
                <a:solidFill>
                  <a:schemeClr val="bg1"/>
                </a:solidFill>
              </a:rPr>
              <a:t>Thank you!</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a:xfrm>
            <a:off x="838200" y="1825625"/>
            <a:ext cx="7153894" cy="4351338"/>
          </a:xfrm>
        </p:spPr>
        <p:txBody>
          <a:bodyPr>
            <a:normAutofit fontScale="85000" lnSpcReduction="20000"/>
          </a:bodyPr>
          <a:lstStyle/>
          <a:p>
            <a:pPr marL="0" indent="0" defTabSz="411479">
              <a:lnSpc>
                <a:spcPct val="120000"/>
              </a:lnSpc>
              <a:spcBef>
                <a:spcPts val="0"/>
              </a:spcBef>
              <a:buSzTx/>
              <a:buNone/>
              <a:defRPr sz="3150" b="1">
                <a:latin typeface="Helvetica"/>
                <a:ea typeface="Helvetica"/>
                <a:cs typeface="Helvetica"/>
                <a:sym typeface="Helvetica"/>
              </a:defRPr>
            </a:pPr>
            <a:r>
              <a:rPr lang="en-US" dirty="0">
                <a:solidFill>
                  <a:schemeClr val="bg1"/>
                </a:solidFill>
              </a:rPr>
              <a:t>Williams Science Center for funding</a:t>
            </a:r>
          </a:p>
          <a:p>
            <a:pPr marL="0" indent="0" defTabSz="411479">
              <a:lnSpc>
                <a:spcPct val="120000"/>
              </a:lnSpc>
              <a:spcBef>
                <a:spcPts val="0"/>
              </a:spcBef>
              <a:buSzTx/>
              <a:buNone/>
              <a:defRPr sz="3150" b="1">
                <a:latin typeface="Helvetica"/>
                <a:ea typeface="Helvetica"/>
                <a:cs typeface="Helvetica"/>
                <a:sym typeface="Helvetica"/>
              </a:defRPr>
            </a:pPr>
            <a:endParaRPr lang="en-US" dirty="0">
              <a:solidFill>
                <a:schemeClr val="bg1"/>
              </a:solidFill>
            </a:endParaRPr>
          </a:p>
          <a:p>
            <a:pPr marL="0" indent="0" defTabSz="411479">
              <a:lnSpc>
                <a:spcPct val="120000"/>
              </a:lnSpc>
              <a:spcBef>
                <a:spcPts val="0"/>
              </a:spcBef>
              <a:buSzTx/>
              <a:buNone/>
              <a:defRPr sz="3150" b="1">
                <a:latin typeface="Helvetica"/>
                <a:ea typeface="Helvetica"/>
                <a:cs typeface="Helvetica"/>
                <a:sym typeface="Helvetica"/>
              </a:defRPr>
            </a:pPr>
            <a:r>
              <a:rPr lang="en-US" dirty="0">
                <a:solidFill>
                  <a:schemeClr val="bg1"/>
                </a:solidFill>
              </a:rPr>
              <a:t>Williams Students</a:t>
            </a:r>
          </a:p>
          <a:p>
            <a:pPr marL="0" indent="0" defTabSz="411479">
              <a:lnSpc>
                <a:spcPct val="120000"/>
              </a:lnSpc>
              <a:spcBef>
                <a:spcPts val="0"/>
              </a:spcBef>
              <a:buSzTx/>
              <a:buNone/>
              <a:defRPr sz="3150">
                <a:latin typeface="Helvetica"/>
                <a:ea typeface="Helvetica"/>
                <a:cs typeface="Helvetica"/>
                <a:sym typeface="Helvetica"/>
              </a:defRPr>
            </a:pPr>
            <a:r>
              <a:rPr lang="en-US" dirty="0">
                <a:solidFill>
                  <a:schemeClr val="bg1"/>
                </a:solidFill>
              </a:rPr>
              <a:t>Kiran Kumar ’18 </a:t>
            </a:r>
          </a:p>
          <a:p>
            <a:pPr marL="0" indent="0" defTabSz="411479">
              <a:lnSpc>
                <a:spcPct val="120000"/>
              </a:lnSpc>
              <a:spcBef>
                <a:spcPts val="0"/>
              </a:spcBef>
              <a:buSzTx/>
              <a:buNone/>
              <a:defRPr sz="3150">
                <a:latin typeface="Helvetica"/>
                <a:ea typeface="Helvetica"/>
                <a:cs typeface="Helvetica"/>
                <a:sym typeface="Helvetica"/>
              </a:defRPr>
            </a:pPr>
            <a:r>
              <a:rPr lang="en-US" dirty="0">
                <a:solidFill>
                  <a:schemeClr val="bg1"/>
                </a:solidFill>
              </a:rPr>
              <a:t>- Broad Cancer Genomics Scholars</a:t>
            </a:r>
          </a:p>
          <a:p>
            <a:pPr marL="0" indent="0" defTabSz="411479">
              <a:lnSpc>
                <a:spcPct val="120000"/>
              </a:lnSpc>
              <a:spcBef>
                <a:spcPts val="0"/>
              </a:spcBef>
              <a:buSzTx/>
              <a:buNone/>
              <a:defRPr sz="3150">
                <a:latin typeface="Helvetica"/>
                <a:ea typeface="Helvetica"/>
                <a:cs typeface="Helvetica"/>
                <a:sym typeface="Helvetica"/>
              </a:defRPr>
            </a:pPr>
            <a:endParaRPr lang="en-US" dirty="0">
              <a:solidFill>
                <a:schemeClr val="bg1"/>
              </a:solidFill>
            </a:endParaRPr>
          </a:p>
          <a:p>
            <a:pPr marL="0" indent="0" defTabSz="411479">
              <a:lnSpc>
                <a:spcPct val="120000"/>
              </a:lnSpc>
              <a:spcBef>
                <a:spcPts val="0"/>
              </a:spcBef>
              <a:buSzTx/>
              <a:buNone/>
              <a:defRPr sz="3150">
                <a:latin typeface="Helvetica"/>
                <a:ea typeface="Helvetica"/>
                <a:cs typeface="Helvetica"/>
                <a:sym typeface="Helvetica"/>
              </a:defRPr>
            </a:pPr>
            <a:r>
              <a:rPr lang="en-US" dirty="0">
                <a:solidFill>
                  <a:schemeClr val="bg1"/>
                </a:solidFill>
              </a:rPr>
              <a:t>Anna Neufeld ’18</a:t>
            </a:r>
          </a:p>
          <a:p>
            <a:pPr marL="0" indent="0" defTabSz="411479">
              <a:lnSpc>
                <a:spcPct val="120000"/>
              </a:lnSpc>
              <a:spcBef>
                <a:spcPts val="0"/>
              </a:spcBef>
              <a:buSzTx/>
              <a:buNone/>
              <a:defRPr sz="3150">
                <a:latin typeface="Helvetica"/>
                <a:ea typeface="Helvetica"/>
                <a:cs typeface="Helvetica"/>
                <a:sym typeface="Helvetica"/>
              </a:defRPr>
            </a:pPr>
            <a:r>
              <a:rPr lang="en-US" dirty="0">
                <a:solidFill>
                  <a:schemeClr val="bg1"/>
                </a:solidFill>
              </a:rPr>
              <a:t>-  U. of Washington Stats PhD</a:t>
            </a:r>
          </a:p>
          <a:p>
            <a:pPr marL="0" indent="0" defTabSz="411479">
              <a:lnSpc>
                <a:spcPct val="120000"/>
              </a:lnSpc>
              <a:spcBef>
                <a:spcPts val="0"/>
              </a:spcBef>
              <a:buSzTx/>
              <a:buNone/>
              <a:defRPr sz="3150">
                <a:latin typeface="Helvetica"/>
                <a:ea typeface="Helvetica"/>
                <a:cs typeface="Helvetica"/>
                <a:sym typeface="Helvetica"/>
              </a:defRPr>
            </a:pPr>
            <a:endParaRPr lang="en-US" dirty="0">
              <a:solidFill>
                <a:schemeClr val="bg1"/>
              </a:solidFill>
            </a:endParaRPr>
          </a:p>
          <a:p>
            <a:pPr marL="0" indent="0" defTabSz="411479">
              <a:lnSpc>
                <a:spcPct val="120000"/>
              </a:lnSpc>
              <a:spcBef>
                <a:spcPts val="0"/>
              </a:spcBef>
              <a:buSzTx/>
              <a:buNone/>
              <a:defRPr sz="3150" b="1">
                <a:latin typeface="Helvetica"/>
                <a:ea typeface="Helvetica"/>
                <a:cs typeface="Helvetica"/>
                <a:sym typeface="Helvetica"/>
              </a:defRPr>
            </a:pPr>
            <a:r>
              <a:rPr lang="en-US" dirty="0">
                <a:solidFill>
                  <a:schemeClr val="bg1"/>
                </a:solidFill>
              </a:rPr>
              <a:t>Contact me: </a:t>
            </a:r>
            <a:r>
              <a:rPr lang="en-US" dirty="0" err="1">
                <a:solidFill>
                  <a:schemeClr val="bg1"/>
                </a:solidFill>
              </a:rPr>
              <a:t>bcheggese@macalester.edu</a:t>
            </a:r>
            <a:endParaRPr lang="en-US" dirty="0">
              <a:solidFill>
                <a:schemeClr val="bg1"/>
              </a:solidFill>
            </a:endParaRPr>
          </a:p>
          <a:p>
            <a:pPr marL="0" indent="0" defTabSz="315468">
              <a:spcBef>
                <a:spcPts val="1700"/>
              </a:spcBef>
              <a:buSzTx/>
              <a:buNone/>
              <a:defRPr sz="3834" b="1"/>
            </a:pPr>
            <a:endParaRPr lang="en-US" dirty="0">
              <a:solidFill>
                <a:schemeClr val="bg1"/>
              </a:solidFill>
            </a:endParaRP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pic>
        <p:nvPicPr>
          <p:cNvPr id="6" name="pic1.png" descr="pic1.png">
            <a:extLst>
              <a:ext uri="{FF2B5EF4-FFF2-40B4-BE49-F238E27FC236}">
                <a16:creationId xmlns:a16="http://schemas.microsoft.com/office/drawing/2014/main" id="{98377583-0F58-FC48-A0EC-7ED44E67FD3A}"/>
              </a:ext>
            </a:extLst>
          </p:cNvPr>
          <p:cNvPicPr>
            <a:picLocks noChangeAspect="1"/>
          </p:cNvPicPr>
          <p:nvPr/>
        </p:nvPicPr>
        <p:blipFill>
          <a:blip r:embed="rId2">
            <a:extLst/>
          </a:blip>
          <a:srcRect l="21077" t="9532" b="17130"/>
          <a:stretch>
            <a:fillRect/>
          </a:stretch>
        </p:blipFill>
        <p:spPr>
          <a:xfrm>
            <a:off x="9777446" y="3236722"/>
            <a:ext cx="1944489" cy="3092175"/>
          </a:xfrm>
          <a:prstGeom prst="rect">
            <a:avLst/>
          </a:prstGeom>
          <a:ln w="12700">
            <a:miter lim="400000"/>
          </a:ln>
        </p:spPr>
      </p:pic>
      <p:pic>
        <p:nvPicPr>
          <p:cNvPr id="7" name="13112921_2034458653446524_2378312664926156189_o.jpg" descr="13112921_2034458653446524_2378312664926156189_o.jpg">
            <a:extLst>
              <a:ext uri="{FF2B5EF4-FFF2-40B4-BE49-F238E27FC236}">
                <a16:creationId xmlns:a16="http://schemas.microsoft.com/office/drawing/2014/main" id="{8CA2A332-122B-DF41-9528-86BF0C7495AC}"/>
              </a:ext>
            </a:extLst>
          </p:cNvPr>
          <p:cNvPicPr>
            <a:picLocks noChangeAspect="1"/>
          </p:cNvPicPr>
          <p:nvPr/>
        </p:nvPicPr>
        <p:blipFill>
          <a:blip r:embed="rId3">
            <a:extLst/>
          </a:blip>
          <a:srcRect l="15666" t="22587" b="30427"/>
          <a:stretch>
            <a:fillRect/>
          </a:stretch>
        </p:blipFill>
        <p:spPr>
          <a:xfrm>
            <a:off x="7843004" y="1825625"/>
            <a:ext cx="1687351" cy="3092068"/>
          </a:xfrm>
          <a:prstGeom prst="rect">
            <a:avLst/>
          </a:prstGeom>
          <a:ln w="12700">
            <a:miter lim="400000"/>
          </a:ln>
        </p:spPr>
      </p:pic>
    </p:spTree>
    <p:extLst>
      <p:ext uri="{BB962C8B-B14F-4D97-AF65-F5344CB8AC3E}">
        <p14:creationId xmlns:p14="http://schemas.microsoft.com/office/powerpoint/2010/main" val="1706678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a:xfrm>
            <a:off x="838200" y="344381"/>
            <a:ext cx="10515600" cy="6222670"/>
          </a:xfrm>
        </p:spPr>
        <p:txBody>
          <a:bodyPr>
            <a:noAutofit/>
          </a:bodyPr>
          <a:lstStyle/>
          <a:p>
            <a:pPr marL="0" indent="0" defTabSz="315468">
              <a:lnSpc>
                <a:spcPct val="100000"/>
              </a:lnSpc>
              <a:spcBef>
                <a:spcPts val="0"/>
              </a:spcBef>
              <a:buSzTx/>
              <a:buNone/>
              <a:defRPr sz="3834" b="1"/>
            </a:pPr>
            <a:r>
              <a:rPr lang="en-US" sz="2000" dirty="0">
                <a:solidFill>
                  <a:schemeClr val="bg1"/>
                </a:solidFill>
              </a:rPr>
              <a:t>Selected References</a:t>
            </a:r>
          </a:p>
          <a:p>
            <a:pPr marL="0" indent="0" defTabSz="246888">
              <a:lnSpc>
                <a:spcPct val="100000"/>
              </a:lnSpc>
              <a:spcBef>
                <a:spcPts val="0"/>
              </a:spcBef>
              <a:buSzTx/>
              <a:buNone/>
              <a:defRPr sz="1566"/>
            </a:pPr>
            <a:endParaRPr lang="en-US" sz="1400" dirty="0">
              <a:solidFill>
                <a:schemeClr val="bg1"/>
              </a:solidFill>
            </a:endParaRPr>
          </a:p>
          <a:p>
            <a:pPr marL="0" indent="0" defTabSz="246888">
              <a:lnSpc>
                <a:spcPct val="100000"/>
              </a:lnSpc>
              <a:spcBef>
                <a:spcPts val="0"/>
              </a:spcBef>
              <a:buSzTx/>
              <a:buNone/>
              <a:defRPr sz="1566"/>
            </a:pPr>
            <a:r>
              <a:rPr lang="en-US" sz="1400" dirty="0">
                <a:solidFill>
                  <a:schemeClr val="bg1"/>
                </a:solidFill>
              </a:rPr>
              <a:t>Baillie-Hamilton PF (2002). Chemical toxins: a hypothesis to explain the global obesity epidemic. J </a:t>
            </a:r>
            <a:r>
              <a:rPr lang="en-US" sz="1400" dirty="0" err="1">
                <a:solidFill>
                  <a:schemeClr val="bg1"/>
                </a:solidFill>
              </a:rPr>
              <a:t>Altern</a:t>
            </a:r>
            <a:r>
              <a:rPr lang="en-US" sz="1400" dirty="0">
                <a:solidFill>
                  <a:schemeClr val="bg1"/>
                </a:solidFill>
              </a:rPr>
              <a:t> Complement Med 8(2):185-92.</a:t>
            </a:r>
          </a:p>
          <a:p>
            <a:pPr marL="0" indent="0" defTabSz="246888">
              <a:lnSpc>
                <a:spcPct val="100000"/>
              </a:lnSpc>
              <a:spcBef>
                <a:spcPts val="0"/>
              </a:spcBef>
              <a:buSzTx/>
              <a:buNone/>
              <a:defRPr sz="1566"/>
            </a:pPr>
            <a:endParaRPr lang="en-US" sz="1400" dirty="0">
              <a:solidFill>
                <a:schemeClr val="bg1"/>
              </a:solidFill>
            </a:endParaRPr>
          </a:p>
          <a:p>
            <a:pPr marL="0" indent="0" defTabSz="246888">
              <a:lnSpc>
                <a:spcPct val="100000"/>
              </a:lnSpc>
              <a:spcBef>
                <a:spcPts val="0"/>
              </a:spcBef>
              <a:buSzTx/>
              <a:buNone/>
              <a:defRPr sz="1566"/>
            </a:pPr>
            <a:r>
              <a:rPr lang="en-US" sz="1400" dirty="0" err="1">
                <a:solidFill>
                  <a:schemeClr val="bg1"/>
                </a:solidFill>
              </a:rPr>
              <a:t>Billionnet</a:t>
            </a:r>
            <a:r>
              <a:rPr lang="en-US" sz="1400" dirty="0">
                <a:solidFill>
                  <a:schemeClr val="bg1"/>
                </a:solidFill>
              </a:rPr>
              <a:t> C, Sherrill D, </a:t>
            </a:r>
            <a:r>
              <a:rPr lang="en-US" sz="1400" dirty="0" err="1">
                <a:solidFill>
                  <a:schemeClr val="bg1"/>
                </a:solidFill>
              </a:rPr>
              <a:t>Annesi-Maesano</a:t>
            </a:r>
            <a:r>
              <a:rPr lang="en-US" sz="1400" dirty="0">
                <a:solidFill>
                  <a:schemeClr val="bg1"/>
                </a:solidFill>
              </a:rPr>
              <a:t> I (2012). Estimating the health effects of exposure to multi-pollutant mixture.  Ann Epidemiol 22(2):126-41.</a:t>
            </a:r>
          </a:p>
          <a:p>
            <a:pPr marL="0" indent="0" defTabSz="246888">
              <a:lnSpc>
                <a:spcPct val="100000"/>
              </a:lnSpc>
              <a:spcBef>
                <a:spcPts val="0"/>
              </a:spcBef>
              <a:buSzTx/>
              <a:buNone/>
              <a:defRPr sz="1566"/>
            </a:pPr>
            <a:endParaRPr lang="en-US" sz="1400" dirty="0">
              <a:solidFill>
                <a:schemeClr val="bg1"/>
              </a:solidFill>
            </a:endParaRPr>
          </a:p>
          <a:p>
            <a:pPr marL="0" indent="0" defTabSz="246888">
              <a:lnSpc>
                <a:spcPct val="100000"/>
              </a:lnSpc>
              <a:spcBef>
                <a:spcPts val="0"/>
              </a:spcBef>
              <a:buSzTx/>
              <a:buNone/>
              <a:defRPr sz="1566"/>
            </a:pPr>
            <a:r>
              <a:rPr lang="en-US" sz="1400" dirty="0" err="1">
                <a:solidFill>
                  <a:schemeClr val="bg1"/>
                </a:solidFill>
              </a:rPr>
              <a:t>Breiman</a:t>
            </a:r>
            <a:r>
              <a:rPr lang="en-US" sz="1400" dirty="0">
                <a:solidFill>
                  <a:schemeClr val="bg1"/>
                </a:solidFill>
              </a:rPr>
              <a:t>, L., Friedman, J., </a:t>
            </a:r>
            <a:r>
              <a:rPr lang="en-US" sz="1400" dirty="0" err="1">
                <a:solidFill>
                  <a:schemeClr val="bg1"/>
                </a:solidFill>
              </a:rPr>
              <a:t>Olshen</a:t>
            </a:r>
            <a:r>
              <a:rPr lang="en-US" sz="1400" dirty="0">
                <a:solidFill>
                  <a:schemeClr val="bg1"/>
                </a:solidFill>
              </a:rPr>
              <a:t>, R. A., &amp; Stone, C. J. (1984). Classification and regression trees. Chapman and Hall/CPC.</a:t>
            </a:r>
          </a:p>
          <a:p>
            <a:pPr marL="0" indent="0" defTabSz="315468">
              <a:lnSpc>
                <a:spcPct val="100000"/>
              </a:lnSpc>
              <a:spcBef>
                <a:spcPts val="0"/>
              </a:spcBef>
              <a:buSzTx/>
              <a:buNone/>
              <a:defRPr sz="1566"/>
            </a:pPr>
            <a:endParaRPr lang="en-US" sz="1400" dirty="0">
              <a:solidFill>
                <a:schemeClr val="bg1"/>
              </a:solidFill>
            </a:endParaRPr>
          </a:p>
          <a:p>
            <a:pPr marL="0" indent="0" defTabSz="315468">
              <a:lnSpc>
                <a:spcPct val="100000"/>
              </a:lnSpc>
              <a:spcBef>
                <a:spcPts val="0"/>
              </a:spcBef>
              <a:buSzTx/>
              <a:buNone/>
              <a:defRPr sz="1566"/>
            </a:pPr>
            <a:r>
              <a:rPr lang="en-US" sz="1400" dirty="0" err="1">
                <a:solidFill>
                  <a:schemeClr val="bg1"/>
                </a:solidFill>
              </a:rPr>
              <a:t>Eo</a:t>
            </a:r>
            <a:r>
              <a:rPr lang="en-US" sz="1400" dirty="0">
                <a:solidFill>
                  <a:schemeClr val="bg1"/>
                </a:solidFill>
              </a:rPr>
              <a:t>, S. And Cho, H. (2014), Tree-Structured Mixed-Effects Regression Modeling for Longitudinal Data. Journal of Computational and Graphical Statistics 23(3).</a:t>
            </a:r>
          </a:p>
          <a:p>
            <a:pPr marL="0" indent="0" defTabSz="315468">
              <a:lnSpc>
                <a:spcPct val="100000"/>
              </a:lnSpc>
              <a:spcBef>
                <a:spcPts val="0"/>
              </a:spcBef>
              <a:buSzTx/>
              <a:buNone/>
              <a:defRPr sz="1566"/>
            </a:pPr>
            <a:endParaRPr lang="en-US" sz="1400" dirty="0">
              <a:solidFill>
                <a:schemeClr val="bg1"/>
              </a:solidFill>
            </a:endParaRPr>
          </a:p>
          <a:p>
            <a:pPr marL="0" indent="0" defTabSz="246888">
              <a:lnSpc>
                <a:spcPct val="100000"/>
              </a:lnSpc>
              <a:spcBef>
                <a:spcPts val="0"/>
              </a:spcBef>
              <a:buSzTx/>
              <a:buNone/>
              <a:defRPr sz="1566"/>
            </a:pPr>
            <a:r>
              <a:rPr lang="en-US" sz="1400" dirty="0" err="1">
                <a:solidFill>
                  <a:schemeClr val="bg1"/>
                </a:solidFill>
              </a:rPr>
              <a:t>Gass</a:t>
            </a:r>
            <a:r>
              <a:rPr lang="en-US" sz="1400" dirty="0">
                <a:solidFill>
                  <a:schemeClr val="bg1"/>
                </a:solidFill>
              </a:rPr>
              <a:t> K, Klein M, Chang HH, Flanders WD, Strickland MJ. (2014) Classification and regression trees for epidemiologic research: an air pollution example. Environ Health 13(1):17.</a:t>
            </a:r>
          </a:p>
          <a:p>
            <a:pPr marL="0" indent="0" defTabSz="315468">
              <a:lnSpc>
                <a:spcPct val="100000"/>
              </a:lnSpc>
              <a:spcBef>
                <a:spcPts val="0"/>
              </a:spcBef>
              <a:buSzTx/>
              <a:buNone/>
              <a:defRPr sz="1566"/>
            </a:pPr>
            <a:endParaRPr lang="en-US" sz="1400" dirty="0">
              <a:solidFill>
                <a:schemeClr val="bg1"/>
              </a:solidFill>
            </a:endParaRPr>
          </a:p>
          <a:p>
            <a:pPr marL="0" indent="0" defTabSz="315468">
              <a:lnSpc>
                <a:spcPct val="100000"/>
              </a:lnSpc>
              <a:spcBef>
                <a:spcPts val="0"/>
              </a:spcBef>
              <a:buSzTx/>
              <a:buNone/>
              <a:defRPr sz="1566"/>
            </a:pPr>
            <a:r>
              <a:rPr lang="en-US" sz="1400" dirty="0" err="1">
                <a:solidFill>
                  <a:schemeClr val="bg1"/>
                </a:solidFill>
              </a:rPr>
              <a:t>Larocque</a:t>
            </a:r>
            <a:r>
              <a:rPr lang="en-US" sz="1400" dirty="0">
                <a:solidFill>
                  <a:schemeClr val="bg1"/>
                </a:solidFill>
              </a:rPr>
              <a:t>, D. and </a:t>
            </a:r>
            <a:r>
              <a:rPr lang="en-US" sz="1400" dirty="0" err="1">
                <a:solidFill>
                  <a:schemeClr val="bg1"/>
                </a:solidFill>
              </a:rPr>
              <a:t>Simonoff</a:t>
            </a:r>
            <a:r>
              <a:rPr lang="en-US" sz="1400" dirty="0">
                <a:solidFill>
                  <a:schemeClr val="bg1"/>
                </a:solidFill>
              </a:rPr>
              <a:t>, J.S. (2015), Model-Based Mixed Effects Trees for Longitudinal and Clustered Data, Proceedings of the 30th International Workshop on Statistical Modelling, Volume 1, Linz, Austria, 279-284.</a:t>
            </a:r>
          </a:p>
          <a:p>
            <a:pPr marL="0" indent="0" defTabSz="315468">
              <a:lnSpc>
                <a:spcPct val="100000"/>
              </a:lnSpc>
              <a:spcBef>
                <a:spcPts val="0"/>
              </a:spcBef>
              <a:buSzTx/>
              <a:buNone/>
              <a:defRPr sz="1566"/>
            </a:pPr>
            <a:endParaRPr lang="en-US" sz="1400" dirty="0">
              <a:solidFill>
                <a:schemeClr val="bg1"/>
              </a:solidFill>
            </a:endParaRPr>
          </a:p>
          <a:p>
            <a:pPr marL="0" indent="0" defTabSz="315468">
              <a:lnSpc>
                <a:spcPct val="100000"/>
              </a:lnSpc>
              <a:spcBef>
                <a:spcPts val="0"/>
              </a:spcBef>
              <a:buSzTx/>
              <a:buNone/>
              <a:defRPr sz="1566"/>
            </a:pPr>
            <a:r>
              <a:rPr lang="en-US" sz="1400" dirty="0">
                <a:solidFill>
                  <a:schemeClr val="bg1"/>
                </a:solidFill>
              </a:rPr>
              <a:t>Ogden CL, Carroll MD, Fryar CD, </a:t>
            </a:r>
            <a:r>
              <a:rPr lang="en-US" sz="1400" dirty="0" err="1">
                <a:solidFill>
                  <a:schemeClr val="bg1"/>
                </a:solidFill>
              </a:rPr>
              <a:t>Flegal</a:t>
            </a:r>
            <a:r>
              <a:rPr lang="en-US" sz="1400" dirty="0">
                <a:solidFill>
                  <a:schemeClr val="bg1"/>
                </a:solidFill>
              </a:rPr>
              <a:t> KM. (2015). Prevalence of obesity among adults and youth: United States, 2011–2014. NCHS data brief, no 219. Hyattsville, MD: National Center for Health Statistics.</a:t>
            </a:r>
          </a:p>
          <a:p>
            <a:pPr marL="0" indent="0" defTabSz="315468">
              <a:lnSpc>
                <a:spcPct val="100000"/>
              </a:lnSpc>
              <a:spcBef>
                <a:spcPts val="0"/>
              </a:spcBef>
              <a:buSzTx/>
              <a:buNone/>
              <a:defRPr sz="1566"/>
            </a:pPr>
            <a:endParaRPr lang="en-US" sz="1400" dirty="0">
              <a:solidFill>
                <a:schemeClr val="bg1"/>
              </a:solidFill>
            </a:endParaRPr>
          </a:p>
          <a:p>
            <a:pPr marL="0" indent="0" defTabSz="315468">
              <a:lnSpc>
                <a:spcPct val="100000"/>
              </a:lnSpc>
              <a:spcBef>
                <a:spcPts val="0"/>
              </a:spcBef>
              <a:buSzTx/>
              <a:buNone/>
              <a:defRPr sz="1566"/>
            </a:pPr>
            <a:r>
              <a:rPr lang="en-US" sz="1400" dirty="0">
                <a:solidFill>
                  <a:schemeClr val="bg1"/>
                </a:solidFill>
              </a:rPr>
              <a:t>Segal, M (1992). Tree-Structured Methods for Longitudinal Data. Journal of the American Statistical Association 87(418).</a:t>
            </a:r>
          </a:p>
          <a:p>
            <a:pPr marL="0" indent="0" defTabSz="246888">
              <a:lnSpc>
                <a:spcPct val="100000"/>
              </a:lnSpc>
              <a:spcBef>
                <a:spcPts val="0"/>
              </a:spcBef>
              <a:buSzTx/>
              <a:buNone/>
              <a:defRPr sz="1566"/>
            </a:pPr>
            <a:endParaRPr lang="en-US" sz="1400" dirty="0">
              <a:solidFill>
                <a:schemeClr val="bg1"/>
              </a:solidFill>
            </a:endParaRPr>
          </a:p>
          <a:p>
            <a:pPr marL="0" indent="0" defTabSz="246888">
              <a:lnSpc>
                <a:spcPct val="100000"/>
              </a:lnSpc>
              <a:spcBef>
                <a:spcPts val="0"/>
              </a:spcBef>
              <a:buSzTx/>
              <a:buNone/>
              <a:defRPr sz="1566"/>
            </a:pPr>
            <a:r>
              <a:rPr lang="en-US" sz="1400" dirty="0" err="1">
                <a:solidFill>
                  <a:schemeClr val="bg1"/>
                </a:solidFill>
              </a:rPr>
              <a:t>Venkatasubramaniam</a:t>
            </a:r>
            <a:r>
              <a:rPr lang="en-US" sz="1400" dirty="0">
                <a:solidFill>
                  <a:schemeClr val="bg1"/>
                </a:solidFill>
              </a:rPr>
              <a:t> A, Wolfson J, Mitchell N, Barnes T, </a:t>
            </a:r>
            <a:r>
              <a:rPr lang="en-US" sz="1400" dirty="0" err="1">
                <a:solidFill>
                  <a:schemeClr val="bg1"/>
                </a:solidFill>
              </a:rPr>
              <a:t>JaKa</a:t>
            </a:r>
            <a:r>
              <a:rPr lang="en-US" sz="1400" dirty="0">
                <a:solidFill>
                  <a:schemeClr val="bg1"/>
                </a:solidFill>
              </a:rPr>
              <a:t> M, and French S (2017). Decision trees in epidemiological research. Emerging Themes in Epidemiology 14(11).</a:t>
            </a:r>
          </a:p>
          <a:p>
            <a:pPr marL="0" indent="0" defTabSz="315468">
              <a:lnSpc>
                <a:spcPct val="100000"/>
              </a:lnSpc>
              <a:spcBef>
                <a:spcPts val="0"/>
              </a:spcBef>
              <a:buSzTx/>
              <a:buNone/>
              <a:defRPr sz="1566"/>
            </a:pPr>
            <a:endParaRPr lang="en-US" sz="1400" dirty="0">
              <a:solidFill>
                <a:schemeClr val="bg1"/>
              </a:solidFill>
            </a:endParaRPr>
          </a:p>
          <a:p>
            <a:pPr marL="0" indent="0" defTabSz="315468">
              <a:lnSpc>
                <a:spcPct val="100000"/>
              </a:lnSpc>
              <a:spcBef>
                <a:spcPts val="0"/>
              </a:spcBef>
              <a:buSzTx/>
              <a:buNone/>
              <a:defRPr sz="1566"/>
            </a:pPr>
            <a:r>
              <a:rPr lang="en-US" sz="1400" dirty="0">
                <a:solidFill>
                  <a:schemeClr val="bg1"/>
                </a:solidFill>
              </a:rPr>
              <a:t>Yu, Y. and Lambert, D. (1999), Fitting Trees to Functional Data, with an Application to Time-of-Day Patterns, Journal of Computational and Graphical Statistics, 8(4) </a:t>
            </a:r>
          </a:p>
        </p:txBody>
      </p:sp>
      <p:sp>
        <p:nvSpPr>
          <p:cNvPr id="5" name="TextBox 4">
            <a:extLst>
              <a:ext uri="{FF2B5EF4-FFF2-40B4-BE49-F238E27FC236}">
                <a16:creationId xmlns:a16="http://schemas.microsoft.com/office/drawing/2014/main" id="{1BFAF513-FA49-A043-8442-3ADD8E1EC63E}"/>
              </a:ext>
            </a:extLst>
          </p:cNvPr>
          <p:cNvSpPr txBox="1"/>
          <p:nvPr/>
        </p:nvSpPr>
        <p:spPr>
          <a:xfrm>
            <a:off x="4343400" y="204216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21318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Standard Cluster Analysis Methods</a:t>
            </a:r>
          </a:p>
        </p:txBody>
      </p:sp>
      <p:sp>
        <p:nvSpPr>
          <p:cNvPr id="3" name="Content Placeholder 2">
            <a:extLst>
              <a:ext uri="{FF2B5EF4-FFF2-40B4-BE49-F238E27FC236}">
                <a16:creationId xmlns:a16="http://schemas.microsoft.com/office/drawing/2014/main" id="{47980791-6917-8740-9A94-87275BE6934F}"/>
              </a:ext>
            </a:extLst>
          </p:cNvPr>
          <p:cNvSpPr>
            <a:spLocks noGrp="1"/>
          </p:cNvSpPr>
          <p:nvPr>
            <p:ph idx="1"/>
          </p:nvPr>
        </p:nvSpPr>
        <p:spPr/>
        <p:txBody>
          <a:bodyPr>
            <a:normAutofit/>
          </a:bodyPr>
          <a:lstStyle/>
          <a:p>
            <a:r>
              <a:rPr lang="en-US" dirty="0">
                <a:solidFill>
                  <a:schemeClr val="bg1"/>
                </a:solidFill>
              </a:rPr>
              <a:t>Dissimilarity-Based Algorithms</a:t>
            </a:r>
          </a:p>
          <a:p>
            <a:pPr lvl="1"/>
            <a:r>
              <a:rPr lang="en-US" dirty="0">
                <a:solidFill>
                  <a:schemeClr val="bg1"/>
                </a:solidFill>
              </a:rPr>
              <a:t>K-means</a:t>
            </a:r>
          </a:p>
          <a:p>
            <a:pPr lvl="1"/>
            <a:r>
              <a:rPr lang="en-US" dirty="0">
                <a:solidFill>
                  <a:schemeClr val="bg1"/>
                </a:solidFill>
              </a:rPr>
              <a:t>Partitioning around Medoids</a:t>
            </a:r>
          </a:p>
          <a:p>
            <a:pPr lvl="1"/>
            <a:r>
              <a:rPr lang="en-US" dirty="0">
                <a:solidFill>
                  <a:schemeClr val="bg1"/>
                </a:solidFill>
              </a:rPr>
              <a:t>Hierarchical Clustering</a:t>
            </a:r>
          </a:p>
          <a:p>
            <a:pPr lvl="1"/>
            <a:endParaRPr lang="en-US" dirty="0">
              <a:solidFill>
                <a:schemeClr val="bg1"/>
              </a:solidFill>
            </a:endParaRPr>
          </a:p>
          <a:p>
            <a:r>
              <a:rPr lang="en-US" dirty="0">
                <a:solidFill>
                  <a:schemeClr val="bg1"/>
                </a:solidFill>
              </a:rPr>
              <a:t>Model-Based Clustering</a:t>
            </a:r>
          </a:p>
          <a:p>
            <a:pPr lvl="1"/>
            <a:r>
              <a:rPr lang="en-US" dirty="0">
                <a:solidFill>
                  <a:schemeClr val="bg1"/>
                </a:solidFill>
              </a:rPr>
              <a:t>Mixture Models</a:t>
            </a:r>
          </a:p>
          <a:p>
            <a:pPr lvl="1"/>
            <a:endParaRPr lang="en-US" dirty="0">
              <a:solidFill>
                <a:schemeClr val="bg1"/>
              </a:solidFill>
            </a:endParaRPr>
          </a:p>
          <a:p>
            <a:r>
              <a:rPr lang="en-US" dirty="0">
                <a:solidFill>
                  <a:schemeClr val="bg1"/>
                </a:solidFill>
              </a:rPr>
              <a:t>More…</a:t>
            </a:r>
          </a:p>
        </p:txBody>
      </p:sp>
    </p:spTree>
    <p:extLst>
      <p:ext uri="{BB962C8B-B14F-4D97-AF65-F5344CB8AC3E}">
        <p14:creationId xmlns:p14="http://schemas.microsoft.com/office/powerpoint/2010/main" val="3315477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Which are similar?</a:t>
            </a:r>
          </a:p>
        </p:txBody>
      </p:sp>
      <p:pic>
        <p:nvPicPr>
          <p:cNvPr id="6" name="Picture 5">
            <a:extLst>
              <a:ext uri="{FF2B5EF4-FFF2-40B4-BE49-F238E27FC236}">
                <a16:creationId xmlns:a16="http://schemas.microsoft.com/office/drawing/2014/main" id="{BCF73356-B9A8-9C4D-B6A5-75E5C4917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782" y="1690688"/>
            <a:ext cx="4770436" cy="4770436"/>
          </a:xfrm>
          <a:prstGeom prst="rect">
            <a:avLst/>
          </a:prstGeom>
          <a:solidFill>
            <a:schemeClr val="bg1"/>
          </a:solidFill>
        </p:spPr>
      </p:pic>
    </p:spTree>
    <p:extLst>
      <p:ext uri="{BB962C8B-B14F-4D97-AF65-F5344CB8AC3E}">
        <p14:creationId xmlns:p14="http://schemas.microsoft.com/office/powerpoint/2010/main" val="112528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Which are similar?</a:t>
            </a:r>
          </a:p>
        </p:txBody>
      </p:sp>
      <p:pic>
        <p:nvPicPr>
          <p:cNvPr id="6" name="Picture 5">
            <a:extLst>
              <a:ext uri="{FF2B5EF4-FFF2-40B4-BE49-F238E27FC236}">
                <a16:creationId xmlns:a16="http://schemas.microsoft.com/office/drawing/2014/main" id="{BCF73356-B9A8-9C4D-B6A5-75E5C4917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782" y="1690688"/>
            <a:ext cx="4770436" cy="4770436"/>
          </a:xfrm>
          <a:prstGeom prst="rect">
            <a:avLst/>
          </a:prstGeom>
          <a:solidFill>
            <a:schemeClr val="bg1"/>
          </a:solidFill>
        </p:spPr>
      </p:pic>
      <p:cxnSp>
        <p:nvCxnSpPr>
          <p:cNvPr id="4" name="Straight Connector 3">
            <a:extLst>
              <a:ext uri="{FF2B5EF4-FFF2-40B4-BE49-F238E27FC236}">
                <a16:creationId xmlns:a16="http://schemas.microsoft.com/office/drawing/2014/main" id="{FE76B2FF-1192-E044-9EFE-9023F3E67273}"/>
              </a:ext>
            </a:extLst>
          </p:cNvPr>
          <p:cNvCxnSpPr/>
          <p:nvPr/>
        </p:nvCxnSpPr>
        <p:spPr>
          <a:xfrm flipV="1">
            <a:off x="4441371" y="2380343"/>
            <a:ext cx="3585029" cy="1306286"/>
          </a:xfrm>
          <a:prstGeom prst="line">
            <a:avLst/>
          </a:prstGeom>
          <a:ln w="38100">
            <a:solidFill>
              <a:srgbClr val="A7232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4F5229-90FA-054D-BB86-A9E0C0852796}"/>
              </a:ext>
            </a:extLst>
          </p:cNvPr>
          <p:cNvCxnSpPr/>
          <p:nvPr/>
        </p:nvCxnSpPr>
        <p:spPr>
          <a:xfrm flipV="1">
            <a:off x="4441370" y="4152888"/>
            <a:ext cx="3585029" cy="1306286"/>
          </a:xfrm>
          <a:prstGeom prst="line">
            <a:avLst/>
          </a:prstGeom>
          <a:ln w="38100">
            <a:solidFill>
              <a:srgbClr val="A7232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7620488-7854-D647-899E-208B6682BECC}"/>
              </a:ext>
            </a:extLst>
          </p:cNvPr>
          <p:cNvCxnSpPr>
            <a:cxnSpLocks/>
          </p:cNvCxnSpPr>
          <p:nvPr/>
        </p:nvCxnSpPr>
        <p:spPr>
          <a:xfrm>
            <a:off x="4441370" y="2538880"/>
            <a:ext cx="3585030" cy="1330778"/>
          </a:xfrm>
          <a:prstGeom prst="line">
            <a:avLst/>
          </a:prstGeom>
          <a:ln w="38100">
            <a:solidFill>
              <a:srgbClr val="73A7F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1BA0F2-9E80-1A4F-92AD-74C686CE69CF}"/>
              </a:ext>
            </a:extLst>
          </p:cNvPr>
          <p:cNvCxnSpPr>
            <a:cxnSpLocks/>
          </p:cNvCxnSpPr>
          <p:nvPr/>
        </p:nvCxnSpPr>
        <p:spPr>
          <a:xfrm>
            <a:off x="4441369" y="4307381"/>
            <a:ext cx="3585030" cy="1330778"/>
          </a:xfrm>
          <a:prstGeom prst="line">
            <a:avLst/>
          </a:prstGeom>
          <a:ln w="38100">
            <a:solidFill>
              <a:srgbClr val="73A7F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99746E-58DD-B24A-96AA-A11916CEDB2B}"/>
              </a:ext>
            </a:extLst>
          </p:cNvPr>
          <p:cNvCxnSpPr/>
          <p:nvPr/>
        </p:nvCxnSpPr>
        <p:spPr>
          <a:xfrm>
            <a:off x="4441369" y="3992336"/>
            <a:ext cx="358503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790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660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8F46C-2977-B74E-AF5F-DA96BCBA9CEF}"/>
              </a:ext>
            </a:extLst>
          </p:cNvPr>
          <p:cNvSpPr>
            <a:spLocks noGrp="1"/>
          </p:cNvSpPr>
          <p:nvPr>
            <p:ph type="title"/>
          </p:nvPr>
        </p:nvSpPr>
        <p:spPr/>
        <p:txBody>
          <a:bodyPr/>
          <a:lstStyle/>
          <a:p>
            <a:r>
              <a:rPr lang="en-US" dirty="0">
                <a:solidFill>
                  <a:schemeClr val="bg1"/>
                </a:solidFill>
              </a:rPr>
              <a:t>Which are similar?</a:t>
            </a:r>
          </a:p>
        </p:txBody>
      </p:sp>
      <p:pic>
        <p:nvPicPr>
          <p:cNvPr id="6" name="Picture 5">
            <a:extLst>
              <a:ext uri="{FF2B5EF4-FFF2-40B4-BE49-F238E27FC236}">
                <a16:creationId xmlns:a16="http://schemas.microsoft.com/office/drawing/2014/main" id="{BCF73356-B9A8-9C4D-B6A5-75E5C4917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782" y="1690688"/>
            <a:ext cx="4770436" cy="4770436"/>
          </a:xfrm>
          <a:prstGeom prst="rect">
            <a:avLst/>
          </a:prstGeom>
          <a:solidFill>
            <a:schemeClr val="bg1"/>
          </a:solidFill>
        </p:spPr>
      </p:pic>
      <p:cxnSp>
        <p:nvCxnSpPr>
          <p:cNvPr id="4" name="Straight Connector 3">
            <a:extLst>
              <a:ext uri="{FF2B5EF4-FFF2-40B4-BE49-F238E27FC236}">
                <a16:creationId xmlns:a16="http://schemas.microsoft.com/office/drawing/2014/main" id="{FE76B2FF-1192-E044-9EFE-9023F3E67273}"/>
              </a:ext>
            </a:extLst>
          </p:cNvPr>
          <p:cNvCxnSpPr/>
          <p:nvPr/>
        </p:nvCxnSpPr>
        <p:spPr>
          <a:xfrm flipV="1">
            <a:off x="4441371" y="2380343"/>
            <a:ext cx="3585029" cy="1306286"/>
          </a:xfrm>
          <a:prstGeom prst="line">
            <a:avLst/>
          </a:prstGeom>
          <a:ln w="38100">
            <a:solidFill>
              <a:srgbClr val="73A7F7"/>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4F5229-90FA-054D-BB86-A9E0C0852796}"/>
              </a:ext>
            </a:extLst>
          </p:cNvPr>
          <p:cNvCxnSpPr/>
          <p:nvPr/>
        </p:nvCxnSpPr>
        <p:spPr>
          <a:xfrm flipV="1">
            <a:off x="4441370" y="4152888"/>
            <a:ext cx="3585029" cy="1306286"/>
          </a:xfrm>
          <a:prstGeom prst="line">
            <a:avLst/>
          </a:prstGeom>
          <a:ln w="38100">
            <a:solidFill>
              <a:srgbClr val="A7232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7620488-7854-D647-899E-208B6682BECC}"/>
              </a:ext>
            </a:extLst>
          </p:cNvPr>
          <p:cNvCxnSpPr>
            <a:cxnSpLocks/>
          </p:cNvCxnSpPr>
          <p:nvPr/>
        </p:nvCxnSpPr>
        <p:spPr>
          <a:xfrm>
            <a:off x="4441370" y="2530929"/>
            <a:ext cx="3585030" cy="1330778"/>
          </a:xfrm>
          <a:prstGeom prst="line">
            <a:avLst/>
          </a:prstGeom>
          <a:ln w="38100">
            <a:solidFill>
              <a:srgbClr val="73A7F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1BA0F2-9E80-1A4F-92AD-74C686CE69CF}"/>
              </a:ext>
            </a:extLst>
          </p:cNvPr>
          <p:cNvCxnSpPr>
            <a:cxnSpLocks/>
          </p:cNvCxnSpPr>
          <p:nvPr/>
        </p:nvCxnSpPr>
        <p:spPr>
          <a:xfrm>
            <a:off x="4441369" y="4299430"/>
            <a:ext cx="3585030" cy="1330778"/>
          </a:xfrm>
          <a:prstGeom prst="line">
            <a:avLst/>
          </a:prstGeom>
          <a:ln w="38100">
            <a:solidFill>
              <a:srgbClr val="A7232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99746E-58DD-B24A-96AA-A11916CEDB2B}"/>
              </a:ext>
            </a:extLst>
          </p:cNvPr>
          <p:cNvCxnSpPr/>
          <p:nvPr/>
        </p:nvCxnSpPr>
        <p:spPr>
          <a:xfrm>
            <a:off x="4441369" y="3992336"/>
            <a:ext cx="3585030"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900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14030</TotalTime>
  <Words>2634</Words>
  <Application>Microsoft Macintosh PowerPoint</Application>
  <PresentationFormat>Widescreen</PresentationFormat>
  <Paragraphs>425</Paragraphs>
  <Slides>53</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Arial Regular</vt:lpstr>
      <vt:lpstr>Calibri</vt:lpstr>
      <vt:lpstr>Calibri Light</vt:lpstr>
      <vt:lpstr>Helvetica</vt:lpstr>
      <vt:lpstr>Helvetica Neue</vt:lpstr>
      <vt:lpstr>Helvetica Neue Medium</vt:lpstr>
      <vt:lpstr>Times</vt:lpstr>
      <vt:lpstr>Office Theme</vt:lpstr>
      <vt:lpstr>Tree-based Clustering of Longitudinal Data</vt:lpstr>
      <vt:lpstr>Where I’m coming from</vt:lpstr>
      <vt:lpstr>PowerPoint Presentation</vt:lpstr>
      <vt:lpstr>Clustering is vital</vt:lpstr>
      <vt:lpstr>Clustering is an imperfect tool</vt:lpstr>
      <vt:lpstr>Standard Cluster Analysis Methods</vt:lpstr>
      <vt:lpstr>Which are similar?</vt:lpstr>
      <vt:lpstr>Which are similar?</vt:lpstr>
      <vt:lpstr>Which are similar?</vt:lpstr>
      <vt:lpstr>Which are similar?</vt:lpstr>
      <vt:lpstr>Which are similar?</vt:lpstr>
      <vt:lpstr>Which are similar?</vt:lpstr>
      <vt:lpstr>Motivating Data</vt:lpstr>
      <vt:lpstr>CHAMACOS Study</vt:lpstr>
      <vt:lpstr>Public Health Hypothesis</vt:lpstr>
      <vt:lpstr>CHAMACOS Study</vt:lpstr>
      <vt:lpstr>BMI Trajectories</vt:lpstr>
      <vt:lpstr>Research Question</vt:lpstr>
      <vt:lpstr>Statistical Questions</vt:lpstr>
      <vt:lpstr>Notation</vt:lpstr>
      <vt:lpstr>Similarity</vt:lpstr>
      <vt:lpstr>Splines</vt:lpstr>
      <vt:lpstr>Splines</vt:lpstr>
      <vt:lpstr>B-Splines</vt:lpstr>
      <vt:lpstr>Similarity Measure</vt:lpstr>
      <vt:lpstr>Standard Partition Clustering Process</vt:lpstr>
      <vt:lpstr>Group Association with Exposures</vt:lpstr>
      <vt:lpstr>PowerPoint Presentation</vt:lpstr>
      <vt:lpstr>Another Clustering Option</vt:lpstr>
      <vt:lpstr>Tree-based Clustering</vt:lpstr>
      <vt:lpstr>Regression Trees</vt:lpstr>
      <vt:lpstr>Split Criterion</vt:lpstr>
      <vt:lpstr>Split Criterion</vt:lpstr>
      <vt:lpstr>Why use Trees?</vt:lpstr>
      <vt:lpstr>SplineTrees</vt:lpstr>
      <vt:lpstr>SplineTrees </vt:lpstr>
      <vt:lpstr>SplineTrees </vt:lpstr>
      <vt:lpstr>SplineTrees </vt:lpstr>
      <vt:lpstr>SplineTrees </vt:lpstr>
      <vt:lpstr>SplineTrees </vt:lpstr>
      <vt:lpstr>SplineTrees </vt:lpstr>
      <vt:lpstr>Why Not Trees?</vt:lpstr>
      <vt:lpstr>Why Not Trees?</vt:lpstr>
      <vt:lpstr>SplineForests</vt:lpstr>
      <vt:lpstr>SplineForests</vt:lpstr>
      <vt:lpstr>SplineForests</vt:lpstr>
      <vt:lpstr>SplineForests</vt:lpstr>
      <vt:lpstr>SplineForests</vt:lpstr>
      <vt:lpstr>Other Longitudinal Tree Methods?</vt:lpstr>
      <vt:lpstr>Conclusions</vt:lpstr>
      <vt:lpstr>Future/Current Work</vt:lpstr>
      <vt:lpstr>Thank you!</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Tree-based Clustering</dc:title>
  <dc:creator>Brianna Heggeseth</dc:creator>
  <cp:lastModifiedBy>Brianna Heggeseth</cp:lastModifiedBy>
  <cp:revision>165</cp:revision>
  <dcterms:created xsi:type="dcterms:W3CDTF">2019-04-24T21:07:13Z</dcterms:created>
  <dcterms:modified xsi:type="dcterms:W3CDTF">2019-06-21T15:50:47Z</dcterms:modified>
</cp:coreProperties>
</file>